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456" r:id="rId2"/>
    <p:sldId id="457" r:id="rId3"/>
    <p:sldId id="458" r:id="rId4"/>
    <p:sldId id="459" r:id="rId5"/>
    <p:sldId id="460" r:id="rId6"/>
    <p:sldId id="461" r:id="rId7"/>
    <p:sldId id="462" r:id="rId8"/>
    <p:sldId id="464" r:id="rId9"/>
    <p:sldId id="463" r:id="rId10"/>
    <p:sldId id="466" r:id="rId11"/>
    <p:sldId id="467" r:id="rId12"/>
    <p:sldId id="468" r:id="rId13"/>
    <p:sldId id="469" r:id="rId14"/>
    <p:sldId id="465" r:id="rId15"/>
    <p:sldId id="470" r:id="rId16"/>
    <p:sldId id="471" r:id="rId17"/>
    <p:sldId id="472" r:id="rId18"/>
    <p:sldId id="473" r:id="rId19"/>
    <p:sldId id="474" r:id="rId20"/>
    <p:sldId id="283" r:id="rId21"/>
    <p:sldId id="476" r:id="rId22"/>
    <p:sldId id="477" r:id="rId23"/>
    <p:sldId id="478" r:id="rId24"/>
    <p:sldId id="479" r:id="rId25"/>
    <p:sldId id="480" r:id="rId26"/>
    <p:sldId id="482" r:id="rId27"/>
    <p:sldId id="483" r:id="rId28"/>
    <p:sldId id="484" r:id="rId29"/>
    <p:sldId id="485" r:id="rId30"/>
    <p:sldId id="486" r:id="rId31"/>
    <p:sldId id="487" r:id="rId32"/>
    <p:sldId id="488" r:id="rId33"/>
    <p:sldId id="489" r:id="rId34"/>
    <p:sldId id="584" r:id="rId35"/>
    <p:sldId id="585" r:id="rId36"/>
    <p:sldId id="490" r:id="rId37"/>
    <p:sldId id="491" r:id="rId38"/>
    <p:sldId id="492" r:id="rId39"/>
    <p:sldId id="493" r:id="rId40"/>
    <p:sldId id="494" r:id="rId41"/>
    <p:sldId id="495" r:id="rId42"/>
    <p:sldId id="573" r:id="rId43"/>
    <p:sldId id="574" r:id="rId44"/>
    <p:sldId id="575" r:id="rId45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776E2D"/>
    <a:srgbClr val="B1BA3C"/>
    <a:srgbClr val="DDE2BC"/>
    <a:srgbClr val="CCCC00"/>
    <a:srgbClr val="00FF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 autoAdjust="0"/>
    <p:restoredTop sz="94602" autoAdjust="0"/>
  </p:normalViewPr>
  <p:slideViewPr>
    <p:cSldViewPr snapToGrid="0">
      <p:cViewPr varScale="1">
        <p:scale>
          <a:sx n="71" d="100"/>
          <a:sy n="71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4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BC7F-D8F8-4025-84FF-9328E431B803}" type="datetimeFigureOut">
              <a:rPr lang="en-US" smtClean="0"/>
              <a:t>23-01-2018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057FC-C686-47B3-B487-8784BF164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312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7"/>
            <a:ext cx="5388610" cy="44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301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4301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1B75E3E-0543-4533-856F-F43032917F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01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2242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6454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4626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5008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9541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7406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962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5673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1368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8140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8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851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0854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794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952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112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4966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4410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53145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80910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8325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1342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1612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2530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25275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14007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94441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79264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93507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52234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81296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62951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447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89976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09215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98052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31716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44055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94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6283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2998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902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334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394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7214" y="152400"/>
            <a:ext cx="6627812" cy="3276600"/>
          </a:xfrm>
        </p:spPr>
        <p:txBody>
          <a:bodyPr/>
          <a:lstStyle>
            <a:lvl1pPr algn="l">
              <a:defRPr sz="495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0238" y="3733800"/>
            <a:ext cx="6554787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8589" y="6248400"/>
            <a:ext cx="3354387" cy="457200"/>
          </a:xfrm>
        </p:spPr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54548A-33B5-4839-9F29-D1E4AB880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5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6D02B7-81D5-4333-92E1-C6444A27C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18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38100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638" y="38100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FD8A35-7744-4F98-BE83-50551C692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78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381000"/>
            <a:ext cx="7165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1638" y="1676400"/>
            <a:ext cx="7239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638" y="4114800"/>
            <a:ext cx="7239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98614" y="6629400"/>
            <a:ext cx="5100637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A3F0BF7-2D16-495A-AAFA-F33724CAC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6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F97BEB-D4D3-456D-A81B-C4D6F13BE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23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0CAA1-FFB1-4C0F-8B87-5999A875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400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638" y="16764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6764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703BD2-4E64-4C56-9AC0-6DD5B7EB7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824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0C7D8C-08A5-4565-AEF5-2154B2CA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501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FB23E8-5162-4402-81CC-314F37AAEA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915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77CA4-A479-4912-8C7B-60AC8D766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557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65CA11-5489-4604-88F4-83BD9D61A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165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676404-A393-4CA9-A5B3-64AB43DCBA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597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381000"/>
            <a:ext cx="716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1638" y="16764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614" y="6629400"/>
            <a:ext cx="5100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fld id="{AA3F0BF7-2D16-495A-AAFA-F33724CAC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7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35.xml"/><Relationship Id="rId21" Type="http://schemas.openxmlformats.org/officeDocument/2006/relationships/image" Target="../media/image59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8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5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69.wmf"/><Relationship Id="rId4" Type="http://schemas.openxmlformats.org/officeDocument/2006/relationships/oleObject" Target="../embeddings/oleObject6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4475" y="1640385"/>
            <a:ext cx="6400800" cy="802564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1-Exponential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</a:rPr>
              <a:t>Functions</a:t>
            </a:r>
          </a:p>
        </p:txBody>
      </p:sp>
      <p:pic>
        <p:nvPicPr>
          <p:cNvPr id="71886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9372" y="3038807"/>
            <a:ext cx="4878387" cy="3168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14475" y="417513"/>
            <a:ext cx="7548183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0070C0"/>
                </a:solidFill>
              </a:rPr>
              <a:t>Exponential and Logarithmic 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54548A-33B5-4839-9F29-D1E4AB8801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04" y="0"/>
            <a:ext cx="2231409" cy="1350963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>
          <a:xfrm>
            <a:off x="1424604" y="1350963"/>
            <a:ext cx="6927826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(1/2)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First, recall again that the domain of this function is the          set of  real numbers.</a:t>
            </a:r>
          </a:p>
          <a:p>
            <a:r>
              <a:rPr lang="en-US" dirty="0"/>
              <a:t>Next, putting </a:t>
            </a:r>
            <a:r>
              <a:rPr lang="en-US" b="0" i="1" dirty="0"/>
              <a:t>x</a:t>
            </a:r>
            <a:r>
              <a:rPr lang="en-US" b="0" dirty="0"/>
              <a:t> = 0</a:t>
            </a:r>
            <a:r>
              <a:rPr lang="en-US" dirty="0"/>
              <a:t> gives </a:t>
            </a:r>
            <a:r>
              <a:rPr lang="en-US" b="0" i="1" dirty="0"/>
              <a:t>y</a:t>
            </a:r>
            <a:r>
              <a:rPr lang="en-US" b="0" dirty="0"/>
              <a:t> = (1/2)</a:t>
            </a:r>
            <a:r>
              <a:rPr lang="en-US" b="0" baseline="30000" dirty="0"/>
              <a:t>0</a:t>
            </a:r>
            <a:r>
              <a:rPr lang="en-US" b="0" dirty="0"/>
              <a:t> = 1</a:t>
            </a:r>
            <a:r>
              <a:rPr lang="en-US" dirty="0"/>
              <a:t>, which is the                      </a:t>
            </a:r>
            <a:r>
              <a:rPr lang="en-US" b="0" i="1" dirty="0"/>
              <a:t>y</a:t>
            </a:r>
            <a:r>
              <a:rPr lang="en-US" b="0" dirty="0"/>
              <a:t>-intercept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(There is no </a:t>
            </a:r>
            <a:r>
              <a:rPr lang="en-US" b="0" i="1" dirty="0"/>
              <a:t>x</a:t>
            </a:r>
            <a:r>
              <a:rPr lang="en-US" b="0" dirty="0"/>
              <a:t>-intercept</a:t>
            </a:r>
            <a:r>
              <a:rPr lang="en-US" dirty="0"/>
              <a:t>, since there is no value of </a:t>
            </a:r>
            <a:r>
              <a:rPr lang="en-US" b="0" i="1" dirty="0"/>
              <a:t>x</a:t>
            </a:r>
            <a:r>
              <a:rPr lang="en-US" dirty="0"/>
              <a:t> for       which </a:t>
            </a:r>
            <a:r>
              <a:rPr lang="en-US" b="0" i="1" dirty="0"/>
              <a:t>y</a:t>
            </a:r>
            <a:r>
              <a:rPr lang="en-US" b="0" dirty="0"/>
              <a:t> = 0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1389063" y="1003656"/>
            <a:ext cx="7297737" cy="5368925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(1/2)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Now, consider a few values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</a:t>
            </a:r>
            <a:r>
              <a:rPr lang="en-US" b="0" dirty="0"/>
              <a:t>(1/2)</a:t>
            </a:r>
            <a:r>
              <a:rPr lang="en-US" b="0" i="1" baseline="30000" dirty="0"/>
              <a:t>x</a:t>
            </a:r>
            <a:r>
              <a:rPr lang="en-US" dirty="0"/>
              <a:t> increases without bound when </a:t>
            </a:r>
            <a:r>
              <a:rPr lang="en-US" b="0" i="1" dirty="0"/>
              <a:t>x</a:t>
            </a:r>
            <a:r>
              <a:rPr lang="en-US" dirty="0"/>
              <a:t> decreases without bound.</a:t>
            </a:r>
          </a:p>
          <a:p>
            <a:r>
              <a:rPr lang="en-US" dirty="0"/>
              <a:t>Furthermore, </a:t>
            </a:r>
            <a:r>
              <a:rPr lang="en-US" b="0" dirty="0"/>
              <a:t>(1/2)</a:t>
            </a:r>
            <a:r>
              <a:rPr lang="en-US" b="0" i="1" baseline="30000" dirty="0"/>
              <a:t>x</a:t>
            </a:r>
            <a:r>
              <a:rPr lang="en-US" dirty="0"/>
              <a:t> approaches zero as </a:t>
            </a:r>
            <a:r>
              <a:rPr lang="en-US" b="0" i="1" dirty="0"/>
              <a:t>x</a:t>
            </a:r>
            <a:r>
              <a:rPr lang="en-US" dirty="0"/>
              <a:t> increases without bound: there is a horizontal asymptote at </a:t>
            </a:r>
            <a:r>
              <a:rPr lang="en-US" b="0" i="1" dirty="0"/>
              <a:t>y</a:t>
            </a:r>
            <a:r>
              <a:rPr lang="en-US" b="0" dirty="0"/>
              <a:t> = 0</a:t>
            </a:r>
            <a:r>
              <a:rPr lang="en-US" dirty="0"/>
              <a:t>.</a:t>
            </a:r>
          </a:p>
          <a:p>
            <a:r>
              <a:rPr lang="en-US" dirty="0"/>
              <a:t>As before, the range of </a:t>
            </a:r>
            <a:r>
              <a:rPr lang="en-US" b="0" i="1" dirty="0"/>
              <a:t>f</a:t>
            </a:r>
            <a:r>
              <a:rPr lang="en-US" dirty="0"/>
              <a:t> is the interval </a:t>
            </a:r>
            <a:r>
              <a:rPr lang="en-US" b="0" dirty="0"/>
              <a:t>(0, </a:t>
            </a:r>
            <a:r>
              <a:rPr lang="en-US" b="0" dirty="0">
                <a:sym typeface="Symbol" pitchFamily="18" charset="2"/>
              </a:rPr>
              <a:t>)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740553" name="Group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53148"/>
              </p:ext>
            </p:extLst>
          </p:nvPr>
        </p:nvGraphicFramePr>
        <p:xfrm>
          <a:off x="1389063" y="3017837"/>
          <a:ext cx="7754937" cy="898525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5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1/32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>
          <a:xfrm>
            <a:off x="1602025" y="1087438"/>
            <a:ext cx="7350906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(1/2)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Finally, sketch the graph:</a:t>
            </a:r>
          </a:p>
        </p:txBody>
      </p:sp>
      <p:sp>
        <p:nvSpPr>
          <p:cNvPr id="742404" name="Line 4"/>
          <p:cNvSpPr>
            <a:spLocks noChangeShapeType="1"/>
          </p:cNvSpPr>
          <p:nvPr/>
        </p:nvSpPr>
        <p:spPr bwMode="auto">
          <a:xfrm flipV="1">
            <a:off x="4368800" y="2944813"/>
            <a:ext cx="0" cy="340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42405" name="Line 5"/>
          <p:cNvSpPr>
            <a:spLocks noChangeShapeType="1"/>
          </p:cNvSpPr>
          <p:nvPr/>
        </p:nvSpPr>
        <p:spPr bwMode="auto">
          <a:xfrm flipV="1">
            <a:off x="2163763" y="5861050"/>
            <a:ext cx="448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42406" name="Text Box 6"/>
          <p:cNvSpPr txBox="1">
            <a:spLocks noChangeArrowheads="1"/>
          </p:cNvSpPr>
          <p:nvPr/>
        </p:nvSpPr>
        <p:spPr bwMode="auto">
          <a:xfrm>
            <a:off x="6605588" y="564991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42407" name="Text Box 7"/>
          <p:cNvSpPr txBox="1">
            <a:spLocks noChangeArrowheads="1"/>
          </p:cNvSpPr>
          <p:nvPr/>
        </p:nvSpPr>
        <p:spPr bwMode="auto">
          <a:xfrm>
            <a:off x="4389438" y="270351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42408" name="Text Box 8"/>
          <p:cNvSpPr txBox="1">
            <a:spLocks noChangeArrowheads="1"/>
          </p:cNvSpPr>
          <p:nvPr/>
        </p:nvSpPr>
        <p:spPr bwMode="auto">
          <a:xfrm>
            <a:off x="1752600" y="5856288"/>
            <a:ext cx="4900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57200" algn="r"/>
                <a:tab pos="1143000" algn="r"/>
                <a:tab pos="1828800" algn="r"/>
                <a:tab pos="2514600" algn="ctr"/>
                <a:tab pos="3200400" algn="l"/>
                <a:tab pos="3886200" algn="l"/>
                <a:tab pos="4572000" algn="l"/>
              </a:tabLst>
            </a:pPr>
            <a:r>
              <a:rPr lang="en-US" dirty="0">
                <a:solidFill>
                  <a:schemeClr val="tx1"/>
                </a:solidFill>
              </a:rPr>
              <a:t>	 	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2 	  		 	2	 </a:t>
            </a:r>
          </a:p>
        </p:txBody>
      </p:sp>
      <p:sp>
        <p:nvSpPr>
          <p:cNvPr id="742409" name="Text Box 9"/>
          <p:cNvSpPr txBox="1">
            <a:spLocks noChangeArrowheads="1"/>
          </p:cNvSpPr>
          <p:nvPr/>
        </p:nvSpPr>
        <p:spPr bwMode="auto">
          <a:xfrm>
            <a:off x="3927475" y="3062288"/>
            <a:ext cx="450850" cy="1782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  <a:p>
            <a:pPr algn="r">
              <a:lnSpc>
                <a:spcPct val="4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42411" name="Text Box 11"/>
          <p:cNvSpPr txBox="1">
            <a:spLocks noChangeArrowheads="1"/>
          </p:cNvSpPr>
          <p:nvPr/>
        </p:nvSpPr>
        <p:spPr bwMode="auto">
          <a:xfrm>
            <a:off x="4959350" y="5140325"/>
            <a:ext cx="15446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= (1/2)</a:t>
            </a:r>
            <a:r>
              <a:rPr lang="en-US" i="1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42412" name="Freeform 12"/>
          <p:cNvSpPr>
            <a:spLocks/>
          </p:cNvSpPr>
          <p:nvPr/>
        </p:nvSpPr>
        <p:spPr bwMode="auto">
          <a:xfrm flipH="1">
            <a:off x="2940050" y="3162300"/>
            <a:ext cx="3465513" cy="2616200"/>
          </a:xfrm>
          <a:custGeom>
            <a:avLst/>
            <a:gdLst/>
            <a:ahLst/>
            <a:cxnLst>
              <a:cxn ang="0">
                <a:pos x="0" y="1648"/>
              </a:cxn>
              <a:cxn ang="0">
                <a:pos x="1322" y="1284"/>
              </a:cxn>
              <a:cxn ang="0">
                <a:pos x="2253" y="0"/>
              </a:cxn>
            </a:cxnLst>
            <a:rect l="0" t="0" r="r" b="b"/>
            <a:pathLst>
              <a:path w="2253" h="1648">
                <a:moveTo>
                  <a:pt x="0" y="1648"/>
                </a:moveTo>
                <a:cubicBezTo>
                  <a:pt x="473" y="1603"/>
                  <a:pt x="946" y="1559"/>
                  <a:pt x="1322" y="1284"/>
                </a:cubicBezTo>
                <a:cubicBezTo>
                  <a:pt x="1698" y="1009"/>
                  <a:pt x="1975" y="504"/>
                  <a:pt x="225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4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2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4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4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2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4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2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4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42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4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42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4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42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4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4" grpId="0" animBg="1"/>
      <p:bldP spid="742405" grpId="0" animBg="1"/>
      <p:bldP spid="742406" grpId="0"/>
      <p:bldP spid="742407" grpId="0"/>
      <p:bldP spid="742408" grpId="0"/>
      <p:bldP spid="742409" grpId="0"/>
      <p:bldP spid="742411" grpId="0"/>
      <p:bldP spid="7424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idx="1"/>
          </p:nvPr>
        </p:nvSpPr>
        <p:spPr>
          <a:xfrm>
            <a:off x="1311192" y="1050132"/>
            <a:ext cx="7296315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(1/2)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Note the symmetry between the two functions:</a:t>
            </a:r>
          </a:p>
        </p:txBody>
      </p:sp>
      <p:sp>
        <p:nvSpPr>
          <p:cNvPr id="744452" name="Line 4"/>
          <p:cNvSpPr>
            <a:spLocks noChangeShapeType="1"/>
          </p:cNvSpPr>
          <p:nvPr/>
        </p:nvSpPr>
        <p:spPr bwMode="auto">
          <a:xfrm flipV="1">
            <a:off x="4368800" y="2944813"/>
            <a:ext cx="0" cy="340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44453" name="Line 5"/>
          <p:cNvSpPr>
            <a:spLocks noChangeShapeType="1"/>
          </p:cNvSpPr>
          <p:nvPr/>
        </p:nvSpPr>
        <p:spPr bwMode="auto">
          <a:xfrm flipV="1">
            <a:off x="2163763" y="5861050"/>
            <a:ext cx="448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44454" name="Text Box 6"/>
          <p:cNvSpPr txBox="1">
            <a:spLocks noChangeArrowheads="1"/>
          </p:cNvSpPr>
          <p:nvPr/>
        </p:nvSpPr>
        <p:spPr bwMode="auto">
          <a:xfrm>
            <a:off x="6605588" y="564991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44455" name="Text Box 7"/>
          <p:cNvSpPr txBox="1">
            <a:spLocks noChangeArrowheads="1"/>
          </p:cNvSpPr>
          <p:nvPr/>
        </p:nvSpPr>
        <p:spPr bwMode="auto">
          <a:xfrm>
            <a:off x="4389438" y="270351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44456" name="Text Box 8"/>
          <p:cNvSpPr txBox="1">
            <a:spLocks noChangeArrowheads="1"/>
          </p:cNvSpPr>
          <p:nvPr/>
        </p:nvSpPr>
        <p:spPr bwMode="auto">
          <a:xfrm>
            <a:off x="1752600" y="5856288"/>
            <a:ext cx="4900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57200" algn="r"/>
                <a:tab pos="1143000" algn="r"/>
                <a:tab pos="1828800" algn="r"/>
                <a:tab pos="2514600" algn="ctr"/>
                <a:tab pos="3200400" algn="l"/>
                <a:tab pos="3886200" algn="l"/>
                <a:tab pos="4572000" algn="l"/>
              </a:tabLst>
            </a:pPr>
            <a:r>
              <a:rPr lang="en-US" dirty="0">
                <a:solidFill>
                  <a:schemeClr val="tx1"/>
                </a:solidFill>
              </a:rPr>
              <a:t>	 	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2 	  		 	2	 </a:t>
            </a:r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3927475" y="3062288"/>
            <a:ext cx="450850" cy="15175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  <a:p>
            <a:pPr algn="r">
              <a:lnSpc>
                <a:spcPct val="4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44458" name="Text Box 10"/>
          <p:cNvSpPr txBox="1">
            <a:spLocks noChangeArrowheads="1"/>
          </p:cNvSpPr>
          <p:nvPr/>
        </p:nvSpPr>
        <p:spPr bwMode="auto">
          <a:xfrm>
            <a:off x="4959350" y="5140325"/>
            <a:ext cx="15446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= (1/2)</a:t>
            </a:r>
            <a:r>
              <a:rPr lang="en-US" i="1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44459" name="Freeform 11"/>
          <p:cNvSpPr>
            <a:spLocks/>
          </p:cNvSpPr>
          <p:nvPr/>
        </p:nvSpPr>
        <p:spPr bwMode="auto">
          <a:xfrm flipH="1">
            <a:off x="2940050" y="3162300"/>
            <a:ext cx="3465513" cy="2616200"/>
          </a:xfrm>
          <a:custGeom>
            <a:avLst/>
            <a:gdLst/>
            <a:ahLst/>
            <a:cxnLst>
              <a:cxn ang="0">
                <a:pos x="0" y="1648"/>
              </a:cxn>
              <a:cxn ang="0">
                <a:pos x="1322" y="1284"/>
              </a:cxn>
              <a:cxn ang="0">
                <a:pos x="2253" y="0"/>
              </a:cxn>
            </a:cxnLst>
            <a:rect l="0" t="0" r="r" b="b"/>
            <a:pathLst>
              <a:path w="2253" h="1648">
                <a:moveTo>
                  <a:pt x="0" y="1648"/>
                </a:moveTo>
                <a:cubicBezTo>
                  <a:pt x="473" y="1603"/>
                  <a:pt x="946" y="1559"/>
                  <a:pt x="1322" y="1284"/>
                </a:cubicBezTo>
                <a:cubicBezTo>
                  <a:pt x="1698" y="1009"/>
                  <a:pt x="1975" y="504"/>
                  <a:pt x="225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44460" name="Freeform 12"/>
          <p:cNvSpPr>
            <a:spLocks/>
          </p:cNvSpPr>
          <p:nvPr/>
        </p:nvSpPr>
        <p:spPr bwMode="auto">
          <a:xfrm>
            <a:off x="2260600" y="3159125"/>
            <a:ext cx="3576638" cy="2616200"/>
          </a:xfrm>
          <a:custGeom>
            <a:avLst/>
            <a:gdLst/>
            <a:ahLst/>
            <a:cxnLst>
              <a:cxn ang="0">
                <a:pos x="0" y="1648"/>
              </a:cxn>
              <a:cxn ang="0">
                <a:pos x="1322" y="1284"/>
              </a:cxn>
              <a:cxn ang="0">
                <a:pos x="2253" y="0"/>
              </a:cxn>
            </a:cxnLst>
            <a:rect l="0" t="0" r="r" b="b"/>
            <a:pathLst>
              <a:path w="2253" h="1648">
                <a:moveTo>
                  <a:pt x="0" y="1648"/>
                </a:moveTo>
                <a:cubicBezTo>
                  <a:pt x="473" y="1603"/>
                  <a:pt x="946" y="1559"/>
                  <a:pt x="1322" y="1284"/>
                </a:cubicBezTo>
                <a:cubicBezTo>
                  <a:pt x="1698" y="1009"/>
                  <a:pt x="1975" y="504"/>
                  <a:pt x="225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5710238" y="3251200"/>
            <a:ext cx="15446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= 2</a:t>
            </a:r>
            <a:r>
              <a:rPr lang="en-US" i="1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4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4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60" grpId="0" animBg="1"/>
      <p:bldP spid="744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0444" y="466725"/>
            <a:ext cx="7472362" cy="1143000"/>
          </a:xfrm>
        </p:spPr>
        <p:txBody>
          <a:bodyPr/>
          <a:lstStyle/>
          <a:p>
            <a:pPr algn="l"/>
            <a:r>
              <a:rPr lang="en-US" dirty="0"/>
              <a:t>Properties of Exponential Functions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idx="1"/>
          </p:nvPr>
        </p:nvSpPr>
        <p:spPr>
          <a:xfrm>
            <a:off x="954088" y="1609725"/>
            <a:ext cx="7366000" cy="3592513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dirty="0"/>
              <a:t>The exponential function  </a:t>
            </a:r>
            <a:r>
              <a:rPr lang="en-US" b="0" i="1" dirty="0"/>
              <a:t>y</a:t>
            </a:r>
            <a:r>
              <a:rPr lang="en-US" b="0" dirty="0"/>
              <a:t> = </a:t>
            </a:r>
            <a:r>
              <a:rPr lang="en-US" b="0" i="1" dirty="0" err="1"/>
              <a:t>b</a:t>
            </a:r>
            <a:r>
              <a:rPr lang="en-US" b="0" i="1" baseline="30000" dirty="0" err="1"/>
              <a:t>x</a:t>
            </a:r>
            <a:r>
              <a:rPr lang="en-US" b="0" dirty="0"/>
              <a:t>  (</a:t>
            </a:r>
            <a:r>
              <a:rPr lang="en-US" b="0" i="1" dirty="0"/>
              <a:t>b</a:t>
            </a:r>
            <a:r>
              <a:rPr lang="en-US" b="0" dirty="0"/>
              <a:t> &gt; 0, </a:t>
            </a:r>
            <a:r>
              <a:rPr lang="en-US" b="0" i="1" dirty="0"/>
              <a:t>b</a:t>
            </a:r>
            <a:r>
              <a:rPr lang="en-US" b="0" dirty="0"/>
              <a:t> </a:t>
            </a:r>
            <a:r>
              <a:rPr lang="en-US" b="0" dirty="0">
                <a:cs typeface="Times New Roman" pitchFamily="18" charset="0"/>
              </a:rPr>
              <a:t>≠ 1)</a:t>
            </a:r>
            <a:r>
              <a:rPr lang="en-US" dirty="0">
                <a:cs typeface="Times New Roman" pitchFamily="18" charset="0"/>
              </a:rPr>
              <a:t>  has the following properties:</a:t>
            </a:r>
          </a:p>
          <a:p>
            <a:pPr marL="952500" lvl="1" indent="-438150">
              <a:lnSpc>
                <a:spcPct val="150000"/>
              </a:lnSpc>
              <a:buFont typeface="Arial Unicode MS" pitchFamily="34" charset="-128"/>
              <a:buAutoNum type="arabicPeriod"/>
            </a:pPr>
            <a:r>
              <a:rPr lang="en-US" dirty="0">
                <a:cs typeface="Times New Roman" pitchFamily="18" charset="0"/>
              </a:rPr>
              <a:t>Its domain is </a:t>
            </a:r>
            <a:r>
              <a:rPr lang="en-US" b="0" dirty="0">
                <a:cs typeface="Times New Roman" pitchFamily="18" charset="0"/>
              </a:rPr>
              <a:t>(–</a:t>
            </a:r>
            <a:r>
              <a:rPr lang="en-US" b="0" baseline="30000" dirty="0">
                <a:cs typeface="Times New Roman" pitchFamily="18" charset="0"/>
              </a:rPr>
              <a:t>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,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lnSpc>
                <a:spcPct val="150000"/>
              </a:lnSpc>
              <a:buFont typeface="Arial Unicode MS" pitchFamily="34" charset="-128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Its range is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(0,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lnSpc>
                <a:spcPct val="150000"/>
              </a:lnSpc>
              <a:buFont typeface="Arial Unicode MS" pitchFamily="34" charset="-128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Its graph passes through the point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(0, 1)</a:t>
            </a:r>
            <a:endParaRPr lang="en-US" dirty="0">
              <a:cs typeface="Times New Roman" pitchFamily="18" charset="0"/>
              <a:sym typeface="Symbol" pitchFamily="18" charset="2"/>
            </a:endParaRPr>
          </a:p>
          <a:p>
            <a:pPr marL="952500" lvl="1" indent="-438150">
              <a:lnSpc>
                <a:spcPct val="150000"/>
              </a:lnSpc>
              <a:buFont typeface="Arial Unicode MS" pitchFamily="34" charset="-128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 is continuous on </a:t>
            </a:r>
            <a:r>
              <a:rPr lang="en-US" b="0" dirty="0">
                <a:cs typeface="Times New Roman" pitchFamily="18" charset="0"/>
              </a:rPr>
              <a:t>(–</a:t>
            </a:r>
            <a:r>
              <a:rPr lang="en-US" b="0" baseline="30000" dirty="0">
                <a:cs typeface="Times New Roman" pitchFamily="18" charset="0"/>
              </a:rPr>
              <a:t>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,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lnSpc>
                <a:spcPct val="150000"/>
              </a:lnSpc>
              <a:buFont typeface="Arial Unicode MS" pitchFamily="34" charset="-128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 is increasing on  </a:t>
            </a:r>
            <a:r>
              <a:rPr lang="en-US" b="0" dirty="0">
                <a:cs typeface="Times New Roman" pitchFamily="18" charset="0"/>
              </a:rPr>
              <a:t>(–</a:t>
            </a:r>
            <a:r>
              <a:rPr lang="en-US" b="0" baseline="30000" dirty="0">
                <a:cs typeface="Times New Roman" pitchFamily="18" charset="0"/>
              </a:rPr>
              <a:t>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,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 if  </a:t>
            </a:r>
            <a:r>
              <a:rPr lang="en-US" b="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 &gt; 1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 and decreasing on  </a:t>
            </a:r>
            <a:r>
              <a:rPr lang="en-US" b="0" dirty="0">
                <a:cs typeface="Times New Roman" pitchFamily="18" charset="0"/>
              </a:rPr>
              <a:t>(–</a:t>
            </a:r>
            <a:r>
              <a:rPr lang="en-US" b="0" baseline="30000" dirty="0">
                <a:cs typeface="Times New Roman" pitchFamily="18" charset="0"/>
              </a:rPr>
              <a:t>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,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 if  </a:t>
            </a:r>
            <a:r>
              <a:rPr lang="en-US" b="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 &lt; 1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Base </a:t>
            </a:r>
            <a:r>
              <a:rPr lang="en-US" i="1"/>
              <a:t>e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 functions to the base </a:t>
            </a:r>
            <a:r>
              <a:rPr lang="en-US" b="0" i="1" dirty="0"/>
              <a:t>e</a:t>
            </a:r>
            <a:r>
              <a:rPr lang="en-US" dirty="0"/>
              <a:t>, where </a:t>
            </a:r>
            <a:r>
              <a:rPr lang="en-US" b="0" i="1" dirty="0"/>
              <a:t>e</a:t>
            </a:r>
            <a:r>
              <a:rPr lang="en-US" dirty="0"/>
              <a:t> is an irrational number whose value is</a:t>
            </a:r>
            <a:r>
              <a:rPr lang="en-US" b="0" dirty="0"/>
              <a:t> 2.7182818…</a:t>
            </a:r>
            <a:r>
              <a:rPr lang="en-US" dirty="0"/>
              <a:t>, play an important role in both theoretical and applied problems.</a:t>
            </a:r>
          </a:p>
          <a:p>
            <a:r>
              <a:rPr lang="en-US" dirty="0"/>
              <a:t>It can be shown that</a:t>
            </a:r>
          </a:p>
        </p:txBody>
      </p:sp>
      <p:graphicFrame>
        <p:nvGraphicFramePr>
          <p:cNvPr id="7475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8697"/>
              </p:ext>
            </p:extLst>
          </p:nvPr>
        </p:nvGraphicFramePr>
        <p:xfrm>
          <a:off x="3633432" y="4038600"/>
          <a:ext cx="2133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34" name="Equation" r:id="rId4" imgW="1066680" imgH="457200" progId="Equation.DSMT4">
                  <p:embed/>
                </p:oleObj>
              </mc:Choice>
              <mc:Fallback>
                <p:oleObj name="Equation" r:id="rId4" imgW="10666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432" y="4038600"/>
                        <a:ext cx="2133600" cy="914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069" y="0"/>
            <a:ext cx="2149522" cy="1350963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>
          <a:xfrm>
            <a:off x="1340069" y="924719"/>
            <a:ext cx="7172325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Since 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b="0" i="1" dirty="0"/>
              <a:t> </a:t>
            </a:r>
            <a:r>
              <a:rPr lang="en-US" b="0" dirty="0"/>
              <a:t>&gt; 0</a:t>
            </a:r>
            <a:r>
              <a:rPr lang="en-US" dirty="0"/>
              <a:t> it follows that the graph of </a:t>
            </a:r>
            <a:r>
              <a:rPr lang="en-US" b="0" i="1" dirty="0"/>
              <a:t>y</a:t>
            </a:r>
            <a:r>
              <a:rPr lang="en-US" b="0" dirty="0"/>
              <a:t> = 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dirty="0"/>
              <a:t> is similar to the graph of </a:t>
            </a:r>
            <a:r>
              <a:rPr lang="en-US" b="0" i="1" dirty="0"/>
              <a:t>y</a:t>
            </a:r>
            <a:r>
              <a:rPr lang="en-US" b="0" dirty="0"/>
              <a:t> = 2</a:t>
            </a:r>
            <a:r>
              <a:rPr lang="en-US" b="0" i="1" baseline="30000" dirty="0"/>
              <a:t>x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Consider a few values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48683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896203"/>
              </p:ext>
            </p:extLst>
          </p:nvPr>
        </p:nvGraphicFramePr>
        <p:xfrm>
          <a:off x="2039362" y="3744748"/>
          <a:ext cx="5773737" cy="898525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20.09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601" name="Text Box 9"/>
          <p:cNvSpPr txBox="1">
            <a:spLocks noChangeArrowheads="1"/>
          </p:cNvSpPr>
          <p:nvPr/>
        </p:nvSpPr>
        <p:spPr bwMode="auto">
          <a:xfrm>
            <a:off x="3917950" y="2849563"/>
            <a:ext cx="430213" cy="3390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418" y="0"/>
            <a:ext cx="2617076" cy="1350963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idx="1"/>
          </p:nvPr>
        </p:nvSpPr>
        <p:spPr>
          <a:xfrm>
            <a:off x="1322716" y="1104901"/>
            <a:ext cx="7364084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Sketching the graph:</a:t>
            </a:r>
          </a:p>
        </p:txBody>
      </p:sp>
      <p:sp>
        <p:nvSpPr>
          <p:cNvPr id="750596" name="Line 4"/>
          <p:cNvSpPr>
            <a:spLocks noChangeShapeType="1"/>
          </p:cNvSpPr>
          <p:nvPr/>
        </p:nvSpPr>
        <p:spPr bwMode="auto">
          <a:xfrm flipV="1">
            <a:off x="4359275" y="2843213"/>
            <a:ext cx="0" cy="3678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50597" name="Line 5"/>
          <p:cNvSpPr>
            <a:spLocks noChangeShapeType="1"/>
          </p:cNvSpPr>
          <p:nvPr/>
        </p:nvSpPr>
        <p:spPr bwMode="auto">
          <a:xfrm flipV="1">
            <a:off x="2154238" y="6034088"/>
            <a:ext cx="448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50598" name="Text Box 6"/>
          <p:cNvSpPr txBox="1">
            <a:spLocks noChangeArrowheads="1"/>
          </p:cNvSpPr>
          <p:nvPr/>
        </p:nvSpPr>
        <p:spPr bwMode="auto">
          <a:xfrm>
            <a:off x="6596063" y="582295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50599" name="Text Box 7"/>
          <p:cNvSpPr txBox="1">
            <a:spLocks noChangeArrowheads="1"/>
          </p:cNvSpPr>
          <p:nvPr/>
        </p:nvSpPr>
        <p:spPr bwMode="auto">
          <a:xfrm>
            <a:off x="4389438" y="263366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50600" name="Text Box 8"/>
          <p:cNvSpPr txBox="1">
            <a:spLocks noChangeArrowheads="1"/>
          </p:cNvSpPr>
          <p:nvPr/>
        </p:nvSpPr>
        <p:spPr bwMode="auto">
          <a:xfrm>
            <a:off x="1762125" y="6122194"/>
            <a:ext cx="50530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630238" algn="r"/>
                <a:tab pos="1260475" algn="r"/>
                <a:tab pos="1889125" algn="r"/>
                <a:tab pos="2514600" algn="ctr"/>
                <a:tab pos="3140075" algn="l"/>
                <a:tab pos="3768725" algn="l"/>
                <a:tab pos="4398963" algn="l"/>
              </a:tabLst>
            </a:pPr>
            <a:r>
              <a:rPr lang="en-US" dirty="0">
                <a:solidFill>
                  <a:schemeClr val="tx1"/>
                </a:solidFill>
              </a:rPr>
              <a:t>	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3	 	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		1 		3</a:t>
            </a:r>
          </a:p>
        </p:txBody>
      </p:sp>
      <p:sp>
        <p:nvSpPr>
          <p:cNvPr id="750603" name="Text Box 11"/>
          <p:cNvSpPr txBox="1">
            <a:spLocks noChangeArrowheads="1"/>
          </p:cNvSpPr>
          <p:nvPr/>
        </p:nvSpPr>
        <p:spPr bwMode="auto">
          <a:xfrm>
            <a:off x="5794375" y="2820988"/>
            <a:ext cx="154463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= </a:t>
            </a:r>
            <a:r>
              <a:rPr lang="en-US" i="1" dirty="0">
                <a:solidFill>
                  <a:schemeClr val="tx1"/>
                </a:solidFill>
              </a:rPr>
              <a:t>e</a:t>
            </a:r>
            <a:r>
              <a:rPr lang="en-US" i="1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50607" name="Freeform 15"/>
          <p:cNvSpPr>
            <a:spLocks/>
          </p:cNvSpPr>
          <p:nvPr/>
        </p:nvSpPr>
        <p:spPr bwMode="auto">
          <a:xfrm>
            <a:off x="2170113" y="2925763"/>
            <a:ext cx="3560762" cy="3043237"/>
          </a:xfrm>
          <a:custGeom>
            <a:avLst/>
            <a:gdLst/>
            <a:ahLst/>
            <a:cxnLst>
              <a:cxn ang="0">
                <a:pos x="0" y="1917"/>
              </a:cxn>
              <a:cxn ang="0">
                <a:pos x="1376" y="1565"/>
              </a:cxn>
              <a:cxn ang="0">
                <a:pos x="2243" y="0"/>
              </a:cxn>
            </a:cxnLst>
            <a:rect l="0" t="0" r="r" b="b"/>
            <a:pathLst>
              <a:path w="2243" h="1917">
                <a:moveTo>
                  <a:pt x="0" y="1917"/>
                </a:moveTo>
                <a:cubicBezTo>
                  <a:pt x="501" y="1900"/>
                  <a:pt x="1002" y="1884"/>
                  <a:pt x="1376" y="1565"/>
                </a:cubicBezTo>
                <a:cubicBezTo>
                  <a:pt x="1750" y="1246"/>
                  <a:pt x="1996" y="623"/>
                  <a:pt x="224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601" grpId="0"/>
      <p:bldP spid="750596" grpId="0" animBg="1"/>
      <p:bldP spid="750597" grpId="0" animBg="1"/>
      <p:bldP spid="750598" grpId="0"/>
      <p:bldP spid="750599" grpId="0"/>
      <p:bldP spid="750600" grpId="0"/>
      <p:bldP spid="750603" grpId="0"/>
      <p:bldP spid="7506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7780" y="0"/>
            <a:ext cx="2545307" cy="1350963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idx="1"/>
          </p:nvPr>
        </p:nvSpPr>
        <p:spPr>
          <a:xfrm>
            <a:off x="1417780" y="1017304"/>
            <a:ext cx="7269020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e</a:t>
            </a:r>
            <a:r>
              <a:rPr lang="en-US" b="0" i="1" baseline="40000" dirty="0"/>
              <a:t>–x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Since </a:t>
            </a:r>
            <a:r>
              <a:rPr lang="en-US" b="0" i="1" dirty="0"/>
              <a:t>e</a:t>
            </a:r>
            <a:r>
              <a:rPr lang="en-US" b="0" i="1" baseline="40000" dirty="0"/>
              <a:t>–x</a:t>
            </a:r>
            <a:r>
              <a:rPr lang="en-US" b="0" i="1" dirty="0"/>
              <a:t> </a:t>
            </a:r>
            <a:r>
              <a:rPr lang="en-US" b="0" dirty="0"/>
              <a:t>&gt; 0</a:t>
            </a:r>
            <a:r>
              <a:rPr lang="en-US" dirty="0"/>
              <a:t> it follows that </a:t>
            </a:r>
            <a:r>
              <a:rPr lang="en-US" b="0" dirty="0"/>
              <a:t>0 &lt; 1/</a:t>
            </a:r>
            <a:r>
              <a:rPr lang="en-US" b="0" i="1" dirty="0"/>
              <a:t>e</a:t>
            </a:r>
            <a:r>
              <a:rPr lang="en-US" b="0" dirty="0"/>
              <a:t> &lt; 1</a:t>
            </a:r>
            <a:r>
              <a:rPr lang="en-US" dirty="0"/>
              <a:t> and so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e</a:t>
            </a:r>
            <a:r>
              <a:rPr lang="en-US" b="0" i="1" baseline="40000" dirty="0"/>
              <a:t>–x</a:t>
            </a:r>
            <a:r>
              <a:rPr lang="en-US" dirty="0"/>
              <a:t> </a:t>
            </a:r>
            <a:r>
              <a:rPr lang="en-US" b="0" dirty="0"/>
              <a:t>= 1/</a:t>
            </a:r>
            <a:r>
              <a:rPr lang="en-US" b="0" i="1" dirty="0"/>
              <a:t>e</a:t>
            </a:r>
            <a:r>
              <a:rPr lang="en-US" b="0" i="1" baseline="40000" dirty="0"/>
              <a:t>x</a:t>
            </a:r>
            <a:r>
              <a:rPr lang="en-US" dirty="0"/>
              <a:t> </a:t>
            </a:r>
            <a:r>
              <a:rPr lang="en-US" b="0" dirty="0"/>
              <a:t>= (1/</a:t>
            </a:r>
            <a:r>
              <a:rPr lang="en-US" b="0" i="1" dirty="0"/>
              <a:t>e</a:t>
            </a:r>
            <a:r>
              <a:rPr lang="en-US" b="0" dirty="0"/>
              <a:t>)</a:t>
            </a:r>
            <a:r>
              <a:rPr lang="en-US" b="0" i="1" baseline="40000" dirty="0"/>
              <a:t>x</a:t>
            </a:r>
            <a:r>
              <a:rPr lang="en-US" dirty="0"/>
              <a:t>  is an exponential function with base less than </a:t>
            </a:r>
            <a:r>
              <a:rPr lang="en-US" b="0" dirty="0"/>
              <a:t>1</a:t>
            </a:r>
            <a:r>
              <a:rPr lang="en-US" dirty="0"/>
              <a:t>.</a:t>
            </a:r>
          </a:p>
          <a:p>
            <a:r>
              <a:rPr lang="en-US" dirty="0"/>
              <a:t>Therefore, it has a graph similar to that of  </a:t>
            </a:r>
            <a:r>
              <a:rPr lang="en-US" b="0" i="1" dirty="0"/>
              <a:t>y</a:t>
            </a:r>
            <a:r>
              <a:rPr lang="en-US" b="0" dirty="0"/>
              <a:t> = (1/2)</a:t>
            </a:r>
            <a:r>
              <a:rPr lang="en-US" b="0" i="1" baseline="40000" dirty="0"/>
              <a:t>x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Consider a few values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</p:txBody>
      </p:sp>
      <p:graphicFrame>
        <p:nvGraphicFramePr>
          <p:cNvPr id="753697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45904"/>
              </p:ext>
            </p:extLst>
          </p:nvPr>
        </p:nvGraphicFramePr>
        <p:xfrm>
          <a:off x="1893532" y="4895685"/>
          <a:ext cx="5773738" cy="898525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Text Box 2"/>
          <p:cNvSpPr txBox="1">
            <a:spLocks noChangeArrowheads="1"/>
          </p:cNvSpPr>
          <p:nvPr/>
        </p:nvSpPr>
        <p:spPr bwMode="auto">
          <a:xfrm>
            <a:off x="3917950" y="2849563"/>
            <a:ext cx="430213" cy="3390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5</a:t>
            </a: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endParaRPr lang="en-US"/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r>
              <a:rPr lang="en-US"/>
              <a:t>3</a:t>
            </a: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endParaRPr lang="en-US"/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r>
              <a:rPr lang="en-US"/>
              <a:t>1</a:t>
            </a:r>
          </a:p>
          <a:p>
            <a:pPr algn="r">
              <a:lnSpc>
                <a:spcPct val="17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55716" name="Rectangle 4"/>
          <p:cNvSpPr>
            <a:spLocks noGrp="1" noChangeArrowheads="1"/>
          </p:cNvSpPr>
          <p:nvPr>
            <p:ph idx="1"/>
          </p:nvPr>
        </p:nvSpPr>
        <p:spPr>
          <a:xfrm>
            <a:off x="1349541" y="1054101"/>
            <a:ext cx="7337259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e</a:t>
            </a:r>
            <a:r>
              <a:rPr lang="en-US" b="0" i="1" baseline="40000" dirty="0"/>
              <a:t>–x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Sketching the graph:</a:t>
            </a:r>
          </a:p>
        </p:txBody>
      </p:sp>
      <p:sp>
        <p:nvSpPr>
          <p:cNvPr id="755717" name="Line 5"/>
          <p:cNvSpPr>
            <a:spLocks noChangeShapeType="1"/>
          </p:cNvSpPr>
          <p:nvPr/>
        </p:nvSpPr>
        <p:spPr bwMode="auto">
          <a:xfrm flipV="1">
            <a:off x="4359275" y="2843213"/>
            <a:ext cx="0" cy="3678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55718" name="Line 6"/>
          <p:cNvSpPr>
            <a:spLocks noChangeShapeType="1"/>
          </p:cNvSpPr>
          <p:nvPr/>
        </p:nvSpPr>
        <p:spPr bwMode="auto">
          <a:xfrm flipV="1">
            <a:off x="2154238" y="6034088"/>
            <a:ext cx="448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6596063" y="582295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55720" name="Text Box 8"/>
          <p:cNvSpPr txBox="1">
            <a:spLocks noChangeArrowheads="1"/>
          </p:cNvSpPr>
          <p:nvPr/>
        </p:nvSpPr>
        <p:spPr bwMode="auto">
          <a:xfrm>
            <a:off x="4389438" y="263366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55721" name="Text Box 9"/>
          <p:cNvSpPr txBox="1">
            <a:spLocks noChangeArrowheads="1"/>
          </p:cNvSpPr>
          <p:nvPr/>
        </p:nvSpPr>
        <p:spPr bwMode="auto">
          <a:xfrm>
            <a:off x="1762125" y="6134894"/>
            <a:ext cx="50530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630238" algn="r"/>
                <a:tab pos="1260475" algn="r"/>
                <a:tab pos="1889125" algn="r"/>
                <a:tab pos="2514600" algn="ctr"/>
                <a:tab pos="3140075" algn="l"/>
                <a:tab pos="3768725" algn="l"/>
                <a:tab pos="4398963" algn="l"/>
              </a:tabLst>
            </a:pPr>
            <a:r>
              <a:rPr lang="en-US" dirty="0">
                <a:solidFill>
                  <a:schemeClr val="tx1"/>
                </a:solidFill>
              </a:rPr>
              <a:t>	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3	 	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		1 		3</a:t>
            </a:r>
          </a:p>
        </p:txBody>
      </p:sp>
      <p:sp>
        <p:nvSpPr>
          <p:cNvPr id="755722" name="Text Box 10"/>
          <p:cNvSpPr txBox="1">
            <a:spLocks noChangeArrowheads="1"/>
          </p:cNvSpPr>
          <p:nvPr/>
        </p:nvSpPr>
        <p:spPr bwMode="auto">
          <a:xfrm>
            <a:off x="4981575" y="5380038"/>
            <a:ext cx="154463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= </a:t>
            </a:r>
            <a:r>
              <a:rPr lang="en-US" i="1" dirty="0">
                <a:solidFill>
                  <a:schemeClr val="tx1"/>
                </a:solidFill>
              </a:rPr>
              <a:t>e</a:t>
            </a:r>
            <a:r>
              <a:rPr lang="en-US" i="1" baseline="40000" dirty="0">
                <a:solidFill>
                  <a:schemeClr val="tx1"/>
                </a:solidFill>
              </a:rPr>
              <a:t>–x</a:t>
            </a:r>
          </a:p>
        </p:txBody>
      </p:sp>
      <p:sp>
        <p:nvSpPr>
          <p:cNvPr id="755723" name="Freeform 11"/>
          <p:cNvSpPr>
            <a:spLocks/>
          </p:cNvSpPr>
          <p:nvPr/>
        </p:nvSpPr>
        <p:spPr bwMode="auto">
          <a:xfrm flipH="1">
            <a:off x="2987675" y="2936875"/>
            <a:ext cx="3565525" cy="3043238"/>
          </a:xfrm>
          <a:custGeom>
            <a:avLst/>
            <a:gdLst/>
            <a:ahLst/>
            <a:cxnLst>
              <a:cxn ang="0">
                <a:pos x="0" y="1917"/>
              </a:cxn>
              <a:cxn ang="0">
                <a:pos x="1376" y="1565"/>
              </a:cxn>
              <a:cxn ang="0">
                <a:pos x="2243" y="0"/>
              </a:cxn>
            </a:cxnLst>
            <a:rect l="0" t="0" r="r" b="b"/>
            <a:pathLst>
              <a:path w="2243" h="1917">
                <a:moveTo>
                  <a:pt x="0" y="1917"/>
                </a:moveTo>
                <a:cubicBezTo>
                  <a:pt x="501" y="1900"/>
                  <a:pt x="1002" y="1884"/>
                  <a:pt x="1376" y="1565"/>
                </a:cubicBezTo>
                <a:cubicBezTo>
                  <a:pt x="1750" y="1246"/>
                  <a:pt x="1996" y="623"/>
                  <a:pt x="224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4" grpId="0"/>
      <p:bldP spid="755717" grpId="0" animBg="1"/>
      <p:bldP spid="755718" grpId="0" animBg="1"/>
      <p:bldP spid="755719" grpId="0"/>
      <p:bldP spid="755720" grpId="0"/>
      <p:bldP spid="755721" grpId="0"/>
      <p:bldP spid="755722" grpId="0"/>
      <p:bldP spid="7557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8170"/>
            <a:ext cx="7165975" cy="1143000"/>
          </a:xfrm>
        </p:spPr>
        <p:txBody>
          <a:bodyPr/>
          <a:lstStyle/>
          <a:p>
            <a:r>
              <a:rPr lang="en-US" dirty="0"/>
              <a:t>Exponential Function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idx="1"/>
          </p:nvPr>
        </p:nvSpPr>
        <p:spPr>
          <a:xfrm>
            <a:off x="1208088" y="1876425"/>
            <a:ext cx="6777037" cy="2727325"/>
          </a:xfrm>
        </p:spPr>
        <p:txBody>
          <a:bodyPr/>
          <a:lstStyle/>
          <a:p>
            <a:r>
              <a:rPr lang="en-US" dirty="0"/>
              <a:t>The function </a:t>
            </a:r>
            <a:r>
              <a:rPr lang="en-US" dirty="0" smtClean="0"/>
              <a:t>defined </a:t>
            </a:r>
            <a:r>
              <a:rPr lang="en-US" dirty="0"/>
              <a:t>by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is called an exponential function with base </a:t>
            </a:r>
            <a:r>
              <a:rPr lang="en-US" b="0" i="1" dirty="0"/>
              <a:t>b</a:t>
            </a:r>
            <a:r>
              <a:rPr lang="en-US" dirty="0"/>
              <a:t> and exponent </a:t>
            </a:r>
            <a:r>
              <a:rPr lang="en-US" b="0" i="1" dirty="0"/>
              <a:t>x</a:t>
            </a:r>
            <a:r>
              <a:rPr lang="en-US" dirty="0"/>
              <a:t>.</a:t>
            </a:r>
          </a:p>
          <a:p>
            <a:r>
              <a:rPr lang="en-US" dirty="0"/>
              <a:t>The domain of </a:t>
            </a:r>
            <a:r>
              <a:rPr lang="en-US" b="0" i="1" dirty="0"/>
              <a:t>f</a:t>
            </a:r>
            <a:r>
              <a:rPr lang="en-US" dirty="0"/>
              <a:t> is the set of all real numbers.</a:t>
            </a:r>
          </a:p>
        </p:txBody>
      </p:sp>
      <p:graphicFrame>
        <p:nvGraphicFramePr>
          <p:cNvPr id="7209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43108"/>
              </p:ext>
            </p:extLst>
          </p:nvPr>
        </p:nvGraphicFramePr>
        <p:xfrm>
          <a:off x="2874963" y="2405063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10" name="Equation" r:id="rId4" imgW="1714320" imgH="228600" progId="Equation.DSMT4">
                  <p:embed/>
                </p:oleObj>
              </mc:Choice>
              <mc:Fallback>
                <p:oleObj name="Equation" r:id="rId4" imgW="17143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2405063"/>
                        <a:ext cx="34290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14475" y="862463"/>
            <a:ext cx="6400800" cy="720678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3300" i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2- Logarithmic </a:t>
            </a:r>
            <a:r>
              <a:rPr lang="en-US" sz="3300" i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Functions</a:t>
            </a:r>
          </a:p>
        </p:txBody>
      </p:sp>
      <p:pic>
        <p:nvPicPr>
          <p:cNvPr id="63528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5506" y="2710895"/>
            <a:ext cx="5138737" cy="3306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54548A-33B5-4839-9F29-D1E4AB88012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idx="1"/>
          </p:nvPr>
        </p:nvSpPr>
        <p:spPr>
          <a:xfrm>
            <a:off x="1671638" y="1676400"/>
            <a:ext cx="7472362" cy="4724400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/>
              <a:t>We’ve discussed exponential equations of the form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tabLst>
                <a:tab pos="3657600" algn="l"/>
              </a:tabLst>
            </a:pPr>
            <a:r>
              <a:rPr lang="en-US" b="0" i="1" dirty="0"/>
              <a:t>	</a:t>
            </a:r>
            <a:r>
              <a:rPr lang="en-US" b="0" i="1" dirty="0" smtClean="0"/>
              <a:t>y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i="1" dirty="0" err="1"/>
              <a:t>b</a:t>
            </a:r>
            <a:r>
              <a:rPr lang="en-US" b="0" i="1" baseline="30000" dirty="0" err="1"/>
              <a:t>x</a:t>
            </a:r>
            <a:r>
              <a:rPr lang="en-US" b="0" dirty="0"/>
              <a:t>           (</a:t>
            </a:r>
            <a:r>
              <a:rPr lang="en-US" b="0" i="1" dirty="0"/>
              <a:t>b</a:t>
            </a:r>
            <a:r>
              <a:rPr lang="en-US" b="0" dirty="0"/>
              <a:t> &gt; 0, </a:t>
            </a:r>
            <a:r>
              <a:rPr lang="en-US" b="0" i="1" dirty="0"/>
              <a:t>b</a:t>
            </a:r>
            <a:r>
              <a:rPr lang="en-US" b="0" dirty="0"/>
              <a:t> </a:t>
            </a:r>
            <a:r>
              <a:rPr lang="en-US" b="0" dirty="0">
                <a:cs typeface="Times New Roman" pitchFamily="18" charset="0"/>
              </a:rPr>
              <a:t>≠ 1)</a:t>
            </a:r>
            <a:endParaRPr lang="en-US" dirty="0"/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/>
              <a:t>But what about solving the same equation for </a:t>
            </a:r>
            <a:r>
              <a:rPr lang="en-US" b="0" i="1" dirty="0"/>
              <a:t>y</a:t>
            </a:r>
            <a:r>
              <a:rPr lang="en-US" dirty="0"/>
              <a:t>?</a:t>
            </a: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/>
              <a:t>You may recall that </a:t>
            </a:r>
            <a:r>
              <a:rPr lang="en-US" b="0" i="1" dirty="0"/>
              <a:t>y</a:t>
            </a:r>
            <a:r>
              <a:rPr lang="en-US" dirty="0"/>
              <a:t> is called the logarithm of </a:t>
            </a:r>
            <a:r>
              <a:rPr lang="en-US" b="0" i="1" dirty="0"/>
              <a:t>x</a:t>
            </a:r>
            <a:r>
              <a:rPr lang="en-US" dirty="0"/>
              <a:t> to the base </a:t>
            </a:r>
            <a:r>
              <a:rPr lang="en-US" b="0" i="1" dirty="0"/>
              <a:t>b</a:t>
            </a:r>
            <a:r>
              <a:rPr lang="en-US" dirty="0"/>
              <a:t>, and is denoted </a:t>
            </a:r>
            <a:r>
              <a:rPr lang="en-US" b="0" dirty="0" err="1"/>
              <a:t>log</a:t>
            </a:r>
            <a:r>
              <a:rPr lang="en-US" b="0" i="1" baseline="-25000" dirty="0" err="1"/>
              <a:t>b</a:t>
            </a:r>
            <a:r>
              <a:rPr lang="en-US" b="0" i="1" dirty="0" err="1"/>
              <a:t>x</a:t>
            </a:r>
            <a:r>
              <a:rPr lang="en-US" dirty="0" smtClean="0"/>
              <a:t>.</a:t>
            </a:r>
            <a:endParaRPr lang="en-US" dirty="0"/>
          </a:p>
          <a:p>
            <a:pPr marL="1198563" lvl="1">
              <a:lnSpc>
                <a:spcPct val="150000"/>
              </a:lnSpc>
              <a:tabLst>
                <a:tab pos="3657600" algn="l"/>
              </a:tabLst>
            </a:pPr>
            <a:r>
              <a:rPr lang="en-US" dirty="0"/>
              <a:t>Logarithm of </a:t>
            </a:r>
            <a:r>
              <a:rPr lang="en-US" b="0" i="1" dirty="0"/>
              <a:t>x </a:t>
            </a:r>
            <a:r>
              <a:rPr lang="en-US" dirty="0"/>
              <a:t>to the base </a:t>
            </a:r>
            <a:r>
              <a:rPr lang="en-US" b="0" i="1" dirty="0"/>
              <a:t>b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  <a:tabLst>
                <a:tab pos="3657600" algn="l"/>
              </a:tabLst>
            </a:pPr>
            <a:r>
              <a:rPr lang="en-US" dirty="0"/>
              <a:t>	</a:t>
            </a:r>
            <a:r>
              <a:rPr lang="en-US" b="0" i="1" dirty="0"/>
              <a:t>y</a:t>
            </a:r>
            <a:r>
              <a:rPr lang="en-US" b="0" dirty="0"/>
              <a:t> = </a:t>
            </a:r>
            <a:r>
              <a:rPr lang="en-US" b="0" dirty="0" err="1"/>
              <a:t>log</a:t>
            </a:r>
            <a:r>
              <a:rPr lang="en-US" b="0" i="1" baseline="-25000" dirty="0" err="1"/>
              <a:t>b</a:t>
            </a:r>
            <a:r>
              <a:rPr lang="en-US" b="0" i="1" dirty="0" err="1"/>
              <a:t>x</a:t>
            </a:r>
            <a:r>
              <a:rPr lang="en-US" b="0" dirty="0"/>
              <a:t>    </a:t>
            </a:r>
            <a:r>
              <a:rPr lang="en-US" dirty="0"/>
              <a:t>if and only if</a:t>
            </a:r>
            <a:r>
              <a:rPr lang="en-US" b="0" dirty="0"/>
              <a:t>  </a:t>
            </a:r>
            <a:r>
              <a:rPr lang="en-US" b="0" i="1" dirty="0"/>
              <a:t>x</a:t>
            </a:r>
            <a:r>
              <a:rPr lang="en-US" b="0" dirty="0"/>
              <a:t> = </a:t>
            </a:r>
            <a:r>
              <a:rPr lang="en-US" b="0" i="1" dirty="0"/>
              <a:t>b</a:t>
            </a:r>
            <a:r>
              <a:rPr lang="en-US" b="0" i="1" baseline="30000" dirty="0"/>
              <a:t>y</a:t>
            </a:r>
            <a:r>
              <a:rPr lang="en-US" b="0" i="1" dirty="0"/>
              <a:t>      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&gt; 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89025"/>
          </a:xfrm>
        </p:spPr>
        <p:txBody>
          <a:bodyPr/>
          <a:lstStyle/>
          <a:p>
            <a:r>
              <a:rPr lang="en-US" i="1" dirty="0"/>
              <a:t>Examples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idx="1"/>
          </p:nvPr>
        </p:nvSpPr>
        <p:spPr>
          <a:xfrm>
            <a:off x="1330657" y="946459"/>
            <a:ext cx="7663218" cy="53292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Solve  </a:t>
            </a:r>
            <a:r>
              <a:rPr lang="en-US" b="0" dirty="0"/>
              <a:t>log</a:t>
            </a:r>
            <a:r>
              <a:rPr lang="en-US" b="0" baseline="-25000" dirty="0"/>
              <a:t>3</a:t>
            </a:r>
            <a:r>
              <a:rPr lang="en-US" b="0" i="1" dirty="0"/>
              <a:t>x</a:t>
            </a:r>
            <a:r>
              <a:rPr lang="en-US" dirty="0"/>
              <a:t> </a:t>
            </a:r>
            <a:r>
              <a:rPr lang="en-US" b="0" dirty="0"/>
              <a:t>= 4</a:t>
            </a:r>
            <a:r>
              <a:rPr lang="en-US" dirty="0"/>
              <a:t> 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pPr>
              <a:lnSpc>
                <a:spcPct val="150000"/>
              </a:lnSpc>
            </a:pPr>
            <a:r>
              <a:rPr lang="en-US" dirty="0"/>
              <a:t>By definition, </a:t>
            </a:r>
            <a:r>
              <a:rPr lang="en-US" b="0" dirty="0"/>
              <a:t>log</a:t>
            </a:r>
            <a:r>
              <a:rPr lang="en-US" b="0" baseline="-25000" dirty="0"/>
              <a:t>3</a:t>
            </a:r>
            <a:r>
              <a:rPr lang="en-US" b="0" i="1" dirty="0"/>
              <a:t>x</a:t>
            </a:r>
            <a:r>
              <a:rPr lang="en-US" dirty="0"/>
              <a:t> </a:t>
            </a:r>
            <a:r>
              <a:rPr lang="en-US" b="0" dirty="0"/>
              <a:t>= 4</a:t>
            </a:r>
            <a:r>
              <a:rPr lang="en-US" dirty="0"/>
              <a:t> implies </a:t>
            </a:r>
            <a:r>
              <a:rPr lang="en-US" b="0" i="1" dirty="0"/>
              <a:t>x</a:t>
            </a:r>
            <a:r>
              <a:rPr lang="en-US" b="0" dirty="0"/>
              <a:t> = 3</a:t>
            </a:r>
            <a:r>
              <a:rPr lang="en-US" b="0" baseline="30000" dirty="0"/>
              <a:t>4</a:t>
            </a:r>
            <a:r>
              <a:rPr lang="en-US" b="0" dirty="0"/>
              <a:t> = 81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Solve  </a:t>
            </a:r>
            <a:r>
              <a:rPr lang="en-US" b="0" dirty="0"/>
              <a:t>log</a:t>
            </a:r>
            <a:r>
              <a:rPr lang="en-US" b="0" baseline="-25000" dirty="0"/>
              <a:t>16</a:t>
            </a:r>
            <a:r>
              <a:rPr lang="en-US" b="0" dirty="0"/>
              <a:t>4</a:t>
            </a:r>
            <a:r>
              <a:rPr lang="en-US" dirty="0"/>
              <a:t> </a:t>
            </a:r>
            <a:r>
              <a:rPr lang="en-US" b="0" dirty="0"/>
              <a:t>= </a:t>
            </a:r>
            <a:r>
              <a:rPr lang="en-US" b="0" i="1" dirty="0"/>
              <a:t>x</a:t>
            </a:r>
            <a:r>
              <a:rPr lang="en-US" dirty="0"/>
              <a:t> 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u="sng" dirty="0"/>
              <a:t>Solution</a:t>
            </a:r>
          </a:p>
          <a:p>
            <a:pPr>
              <a:lnSpc>
                <a:spcPct val="150000"/>
              </a:lnSpc>
            </a:pPr>
            <a:r>
              <a:rPr lang="en-US" b="0" dirty="0"/>
              <a:t>log</a:t>
            </a:r>
            <a:r>
              <a:rPr lang="en-US" b="0" baseline="-25000" dirty="0"/>
              <a:t>16</a:t>
            </a:r>
            <a:r>
              <a:rPr lang="en-US" b="0" dirty="0"/>
              <a:t>4</a:t>
            </a:r>
            <a:r>
              <a:rPr lang="en-US" dirty="0"/>
              <a:t> </a:t>
            </a:r>
            <a:r>
              <a:rPr lang="en-US" b="0" dirty="0"/>
              <a:t>= </a:t>
            </a:r>
            <a:r>
              <a:rPr lang="en-US" b="0" i="1" dirty="0"/>
              <a:t>x</a:t>
            </a:r>
            <a:r>
              <a:rPr lang="en-US" dirty="0"/>
              <a:t>  is equivalent to  </a:t>
            </a:r>
            <a:r>
              <a:rPr lang="en-US" b="0" dirty="0"/>
              <a:t>4 = 16</a:t>
            </a:r>
            <a:r>
              <a:rPr lang="en-US" b="0" i="1" baseline="30000" dirty="0"/>
              <a:t>x</a:t>
            </a:r>
            <a:r>
              <a:rPr lang="en-US" b="0" dirty="0"/>
              <a:t> = (4</a:t>
            </a:r>
            <a:r>
              <a:rPr lang="en-US" b="0" baseline="30000" dirty="0"/>
              <a:t>2</a:t>
            </a:r>
            <a:r>
              <a:rPr lang="en-US" b="0" dirty="0"/>
              <a:t>)</a:t>
            </a:r>
            <a:r>
              <a:rPr lang="en-US" b="0" i="1" baseline="30000" dirty="0"/>
              <a:t>x</a:t>
            </a:r>
            <a:r>
              <a:rPr lang="en-US" b="0" i="1" dirty="0"/>
              <a:t> </a:t>
            </a:r>
            <a:r>
              <a:rPr lang="en-US" b="0" dirty="0"/>
              <a:t>= 4</a:t>
            </a:r>
            <a:r>
              <a:rPr lang="en-US" b="0" baseline="30000" dirty="0"/>
              <a:t>2</a:t>
            </a:r>
            <a:r>
              <a:rPr lang="en-US" b="0" i="1" baseline="30000" dirty="0"/>
              <a:t>x</a:t>
            </a:r>
            <a:r>
              <a:rPr lang="en-US" dirty="0"/>
              <a:t>,  or  </a:t>
            </a:r>
            <a:r>
              <a:rPr lang="en-US" b="0" dirty="0"/>
              <a:t>4</a:t>
            </a:r>
            <a:r>
              <a:rPr lang="en-US" b="0" baseline="30000" dirty="0"/>
              <a:t>1</a:t>
            </a:r>
            <a:r>
              <a:rPr lang="en-US" b="0" dirty="0"/>
              <a:t> = 4</a:t>
            </a:r>
            <a:r>
              <a:rPr lang="en-US" b="0" baseline="30000" dirty="0"/>
              <a:t>2</a:t>
            </a:r>
            <a:r>
              <a:rPr lang="en-US" b="0" i="1" baseline="30000" dirty="0"/>
              <a:t>x</a:t>
            </a:r>
            <a:r>
              <a:rPr lang="en-US" dirty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from which we deduce that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6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89025"/>
          </a:xfrm>
        </p:spPr>
        <p:txBody>
          <a:bodyPr/>
          <a:lstStyle/>
          <a:p>
            <a:r>
              <a:rPr lang="en-US" i="1" dirty="0"/>
              <a:t>Examples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>
          <a:xfrm>
            <a:off x="1317009" y="842169"/>
            <a:ext cx="7369791" cy="53292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Solve  </a:t>
            </a:r>
            <a:r>
              <a:rPr lang="en-US" b="0" dirty="0"/>
              <a:t>log</a:t>
            </a:r>
            <a:r>
              <a:rPr lang="en-US" b="0" baseline="-25000" dirty="0"/>
              <a:t>16</a:t>
            </a:r>
            <a:r>
              <a:rPr lang="en-US" b="0" dirty="0"/>
              <a:t>4</a:t>
            </a:r>
            <a:r>
              <a:rPr lang="en-US" dirty="0"/>
              <a:t> </a:t>
            </a:r>
            <a:r>
              <a:rPr lang="en-US" b="0" dirty="0"/>
              <a:t>= </a:t>
            </a:r>
            <a:r>
              <a:rPr lang="en-US" b="0" i="1" dirty="0"/>
              <a:t>x</a:t>
            </a:r>
            <a:r>
              <a:rPr lang="en-US" dirty="0"/>
              <a:t> 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pPr>
              <a:lnSpc>
                <a:spcPct val="150000"/>
              </a:lnSpc>
            </a:pPr>
            <a:r>
              <a:rPr lang="en-US" b="0" dirty="0"/>
              <a:t>log</a:t>
            </a:r>
            <a:r>
              <a:rPr lang="en-US" b="0" baseline="-25000" dirty="0"/>
              <a:t>16</a:t>
            </a:r>
            <a:r>
              <a:rPr lang="en-US" b="0" dirty="0"/>
              <a:t>4</a:t>
            </a:r>
            <a:r>
              <a:rPr lang="en-US" dirty="0"/>
              <a:t> </a:t>
            </a:r>
            <a:r>
              <a:rPr lang="en-US" b="0" dirty="0"/>
              <a:t>= </a:t>
            </a:r>
            <a:r>
              <a:rPr lang="en-US" b="0" i="1" dirty="0"/>
              <a:t>x</a:t>
            </a:r>
            <a:r>
              <a:rPr lang="en-US" dirty="0"/>
              <a:t>  is equivalent to  </a:t>
            </a:r>
            <a:r>
              <a:rPr lang="en-US" b="0" dirty="0"/>
              <a:t>4 = 16</a:t>
            </a:r>
            <a:r>
              <a:rPr lang="en-US" b="0" i="1" baseline="30000" dirty="0"/>
              <a:t>x</a:t>
            </a:r>
            <a:r>
              <a:rPr lang="en-US" b="0" dirty="0"/>
              <a:t> = (4</a:t>
            </a:r>
            <a:r>
              <a:rPr lang="en-US" b="0" baseline="30000" dirty="0"/>
              <a:t>2</a:t>
            </a:r>
            <a:r>
              <a:rPr lang="en-US" b="0" dirty="0"/>
              <a:t>)</a:t>
            </a:r>
            <a:r>
              <a:rPr lang="en-US" b="0" i="1" baseline="30000" dirty="0"/>
              <a:t>x</a:t>
            </a:r>
            <a:r>
              <a:rPr lang="en-US" b="0" i="1" dirty="0"/>
              <a:t> </a:t>
            </a:r>
            <a:r>
              <a:rPr lang="en-US" b="0" dirty="0"/>
              <a:t>= 4</a:t>
            </a:r>
            <a:r>
              <a:rPr lang="en-US" b="0" baseline="30000" dirty="0"/>
              <a:t>2</a:t>
            </a:r>
            <a:r>
              <a:rPr lang="en-US" b="0" i="1" baseline="30000" dirty="0"/>
              <a:t>x</a:t>
            </a:r>
            <a:r>
              <a:rPr lang="en-US" dirty="0"/>
              <a:t>,  or  </a:t>
            </a:r>
            <a:r>
              <a:rPr lang="en-US" b="0" dirty="0"/>
              <a:t>4</a:t>
            </a:r>
            <a:r>
              <a:rPr lang="en-US" b="0" baseline="30000" dirty="0"/>
              <a:t>1</a:t>
            </a:r>
            <a:r>
              <a:rPr lang="en-US" b="0" dirty="0"/>
              <a:t> = 4</a:t>
            </a:r>
            <a:r>
              <a:rPr lang="en-US" b="0" baseline="30000" dirty="0"/>
              <a:t>2</a:t>
            </a:r>
            <a:r>
              <a:rPr lang="en-US" b="0" i="1" baseline="30000" dirty="0"/>
              <a:t>x</a:t>
            </a:r>
            <a:r>
              <a:rPr lang="en-US" dirty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	from which we deduce that</a:t>
            </a:r>
          </a:p>
        </p:txBody>
      </p:sp>
      <p:graphicFrame>
        <p:nvGraphicFramePr>
          <p:cNvPr id="7639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453420"/>
              </p:ext>
            </p:extLst>
          </p:nvPr>
        </p:nvGraphicFramePr>
        <p:xfrm>
          <a:off x="4572000" y="4066346"/>
          <a:ext cx="939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18" name="Equation" r:id="rId4" imgW="469800" imgH="609480" progId="Equation.DSMT4">
                  <p:embed/>
                </p:oleObj>
              </mc:Choice>
              <mc:Fallback>
                <p:oleObj name="Equation" r:id="rId4" imgW="46980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66346"/>
                        <a:ext cx="939800" cy="1219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89025"/>
          </a:xfrm>
        </p:spPr>
        <p:txBody>
          <a:bodyPr/>
          <a:lstStyle/>
          <a:p>
            <a:r>
              <a:rPr lang="en-US" i="1" dirty="0"/>
              <a:t>Examples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>
          <a:xfrm>
            <a:off x="1357952" y="946459"/>
            <a:ext cx="8301038" cy="5329237"/>
          </a:xfrm>
        </p:spPr>
        <p:txBody>
          <a:bodyPr/>
          <a:lstStyle/>
          <a:p>
            <a:r>
              <a:rPr lang="en-US" dirty="0"/>
              <a:t>Solve  </a:t>
            </a:r>
            <a:r>
              <a:rPr lang="en-US" b="0" dirty="0"/>
              <a:t>log</a:t>
            </a:r>
            <a:r>
              <a:rPr lang="en-US" b="0" i="1" baseline="-25000" dirty="0"/>
              <a:t>x</a:t>
            </a:r>
            <a:r>
              <a:rPr lang="en-US" b="0" dirty="0"/>
              <a:t>8</a:t>
            </a:r>
            <a:r>
              <a:rPr lang="en-US" dirty="0"/>
              <a:t> </a:t>
            </a:r>
            <a:r>
              <a:rPr lang="en-US" b="0" dirty="0"/>
              <a:t>= 3</a:t>
            </a:r>
            <a:r>
              <a:rPr lang="en-US" dirty="0"/>
              <a:t> 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By definition, we see that  </a:t>
            </a:r>
            <a:r>
              <a:rPr lang="en-US" b="0" dirty="0"/>
              <a:t>log</a:t>
            </a:r>
            <a:r>
              <a:rPr lang="en-US" b="0" i="1" baseline="-25000" dirty="0"/>
              <a:t>x</a:t>
            </a:r>
            <a:r>
              <a:rPr lang="en-US" b="0" dirty="0"/>
              <a:t>8</a:t>
            </a:r>
            <a:r>
              <a:rPr lang="en-US" dirty="0"/>
              <a:t> </a:t>
            </a:r>
            <a:r>
              <a:rPr lang="en-US" b="0" dirty="0"/>
              <a:t>= 3 </a:t>
            </a:r>
            <a:r>
              <a:rPr lang="en-US" dirty="0"/>
              <a:t> is equivalent to </a:t>
            </a:r>
          </a:p>
        </p:txBody>
      </p:sp>
      <p:graphicFrame>
        <p:nvGraphicFramePr>
          <p:cNvPr id="76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231370"/>
              </p:ext>
            </p:extLst>
          </p:nvPr>
        </p:nvGraphicFramePr>
        <p:xfrm>
          <a:off x="3425825" y="2546350"/>
          <a:ext cx="1371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966" name="Equation" r:id="rId4" imgW="685800" imgH="431640" progId="Equation.DSMT4">
                  <p:embed/>
                </p:oleObj>
              </mc:Choice>
              <mc:Fallback>
                <p:oleObj name="Equation" r:id="rId4" imgW="6858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2546350"/>
                        <a:ext cx="1371600" cy="863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765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248" y="0"/>
            <a:ext cx="4578824" cy="1766888"/>
          </a:xfrm>
        </p:spPr>
        <p:txBody>
          <a:bodyPr/>
          <a:lstStyle/>
          <a:p>
            <a:pPr algn="l"/>
            <a:r>
              <a:rPr lang="en-US" dirty="0"/>
              <a:t>Logarithmic Notation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>
          <a:xfrm>
            <a:off x="1554163" y="2209800"/>
            <a:ext cx="6451600" cy="1274763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		</a:t>
            </a:r>
            <a:r>
              <a:rPr lang="en-US" b="0" dirty="0"/>
              <a:t>log </a:t>
            </a:r>
            <a:r>
              <a:rPr lang="en-US" b="0" i="1" dirty="0"/>
              <a:t>x</a:t>
            </a:r>
            <a:r>
              <a:rPr lang="en-US" b="0" dirty="0"/>
              <a:t>	= log</a:t>
            </a:r>
            <a:r>
              <a:rPr lang="en-US" b="0" baseline="-25000" dirty="0"/>
              <a:t>10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dirty="0"/>
              <a:t>	</a:t>
            </a:r>
            <a:r>
              <a:rPr lang="en-US" sz="2200" dirty="0"/>
              <a:t>Common logarithm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		</a:t>
            </a:r>
            <a:r>
              <a:rPr lang="en-US" b="0" dirty="0"/>
              <a:t>ln </a:t>
            </a:r>
            <a:r>
              <a:rPr lang="en-US" b="0" i="1" dirty="0"/>
              <a:t>x</a:t>
            </a:r>
            <a:r>
              <a:rPr lang="en-US" b="0" dirty="0"/>
              <a:t>	= log</a:t>
            </a:r>
            <a:r>
              <a:rPr lang="en-US" b="0" i="1" baseline="-25000" dirty="0"/>
              <a:t>e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dirty="0"/>
              <a:t>	</a:t>
            </a:r>
            <a:r>
              <a:rPr lang="en-US" sz="2200" dirty="0"/>
              <a:t>Natural logarithm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365013" y="13434"/>
            <a:ext cx="4752122" cy="1766888"/>
          </a:xfrm>
        </p:spPr>
        <p:txBody>
          <a:bodyPr/>
          <a:lstStyle/>
          <a:p>
            <a:pPr algn="l"/>
            <a:r>
              <a:rPr lang="en-US" dirty="0"/>
              <a:t>Laws of Logarithms</a:t>
            </a:r>
          </a:p>
        </p:txBody>
      </p:sp>
      <p:sp>
        <p:nvSpPr>
          <p:cNvPr id="771076" name="Rectangle 4"/>
          <p:cNvSpPr>
            <a:spLocks noGrp="1" noChangeArrowheads="1"/>
          </p:cNvSpPr>
          <p:nvPr>
            <p:ph idx="1"/>
          </p:nvPr>
        </p:nvSpPr>
        <p:spPr>
          <a:xfrm>
            <a:off x="1736725" y="1844675"/>
            <a:ext cx="5711825" cy="4170363"/>
          </a:xfrm>
        </p:spPr>
        <p:txBody>
          <a:bodyPr/>
          <a:lstStyle/>
          <a:p>
            <a:pPr marL="457200" indent="-457200"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dirty="0"/>
              <a:t> and </a:t>
            </a:r>
            <a:r>
              <a:rPr lang="en-US" b="0" i="1" dirty="0"/>
              <a:t>n</a:t>
            </a:r>
            <a:r>
              <a:rPr lang="en-US" dirty="0"/>
              <a:t> are positive numbers, then	</a:t>
            </a:r>
          </a:p>
          <a:p>
            <a:pPr marL="952500" lvl="1" indent="-438150">
              <a:lnSpc>
                <a:spcPct val="140000"/>
              </a:lnSpc>
              <a:buFont typeface="Wingdings" pitchFamily="2" charset="2"/>
              <a:buAutoNum type="arabicPeriod"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 </a:t>
            </a:r>
          </a:p>
          <a:p>
            <a:pPr marL="952500" lvl="1" indent="-438150">
              <a:lnSpc>
                <a:spcPct val="180000"/>
              </a:lnSpc>
              <a:buFont typeface="Wingdings" pitchFamily="2" charset="2"/>
              <a:buAutoNum type="arabicPeriod"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 </a:t>
            </a:r>
          </a:p>
          <a:p>
            <a:pPr marL="952500" lvl="1" indent="-438150">
              <a:lnSpc>
                <a:spcPct val="180000"/>
              </a:lnSpc>
              <a:buFont typeface="Wingdings" pitchFamily="2" charset="2"/>
              <a:buAutoNum type="arabicPeriod"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 </a:t>
            </a:r>
          </a:p>
          <a:p>
            <a:pPr marL="952500" lvl="1" indent="-438150">
              <a:lnSpc>
                <a:spcPct val="180000"/>
              </a:lnSpc>
              <a:buFont typeface="Wingdings" pitchFamily="2" charset="2"/>
              <a:buAutoNum type="arabicPeriod"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 </a:t>
            </a:r>
          </a:p>
          <a:p>
            <a:pPr marL="952500" lvl="1" indent="-438150">
              <a:lnSpc>
                <a:spcPct val="180000"/>
              </a:lnSpc>
              <a:buFont typeface="Wingdings" pitchFamily="2" charset="2"/>
              <a:buAutoNum type="arabicPeriod"/>
              <a:tabLst>
                <a:tab pos="1147763" algn="r"/>
                <a:tab pos="1260475" algn="l"/>
                <a:tab pos="3260725" algn="l"/>
              </a:tabLst>
            </a:pPr>
            <a:r>
              <a:rPr lang="en-US" dirty="0"/>
              <a:t> </a:t>
            </a:r>
          </a:p>
        </p:txBody>
      </p:sp>
      <p:graphicFrame>
        <p:nvGraphicFramePr>
          <p:cNvPr id="771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864200"/>
              </p:ext>
            </p:extLst>
          </p:nvPr>
        </p:nvGraphicFramePr>
        <p:xfrm>
          <a:off x="2728913" y="2770165"/>
          <a:ext cx="307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27" name="Equation" r:id="rId4" imgW="1536480" imgH="228600" progId="Equation.DSMT4">
                  <p:embed/>
                </p:oleObj>
              </mc:Choice>
              <mc:Fallback>
                <p:oleObj name="Equation" r:id="rId4" imgW="15364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770165"/>
                        <a:ext cx="30734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1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192660"/>
              </p:ext>
            </p:extLst>
          </p:nvPr>
        </p:nvGraphicFramePr>
        <p:xfrm>
          <a:off x="2749550" y="3181351"/>
          <a:ext cx="2971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28" name="Equation" r:id="rId6" imgW="1485720" imgH="393480" progId="Equation.DSMT4">
                  <p:embed/>
                </p:oleObj>
              </mc:Choice>
              <mc:Fallback>
                <p:oleObj name="Equation" r:id="rId6" imgW="14857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3181351"/>
                        <a:ext cx="29718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1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91451"/>
              </p:ext>
            </p:extLst>
          </p:nvPr>
        </p:nvGraphicFramePr>
        <p:xfrm>
          <a:off x="2728913" y="3910013"/>
          <a:ext cx="226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29" name="Equation" r:id="rId8" imgW="1130040" imgH="241200" progId="Equation.DSMT4">
                  <p:embed/>
                </p:oleObj>
              </mc:Choice>
              <mc:Fallback>
                <p:oleObj name="Equation" r:id="rId8" imgW="11300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3910013"/>
                        <a:ext cx="2260600" cy="482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1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966096"/>
              </p:ext>
            </p:extLst>
          </p:nvPr>
        </p:nvGraphicFramePr>
        <p:xfrm>
          <a:off x="2735263" y="4607968"/>
          <a:ext cx="119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30" name="Equation" r:id="rId10" imgW="596880" imgH="228600" progId="Equation.DSMT4">
                  <p:embed/>
                </p:oleObj>
              </mc:Choice>
              <mc:Fallback>
                <p:oleObj name="Equation" r:id="rId10" imgW="5968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4607968"/>
                        <a:ext cx="11938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1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13662"/>
              </p:ext>
            </p:extLst>
          </p:nvPr>
        </p:nvGraphicFramePr>
        <p:xfrm>
          <a:off x="2735263" y="5214938"/>
          <a:ext cx="119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31" name="Equation" r:id="rId12" imgW="596880" imgH="228600" progId="Equation.DSMT4">
                  <p:embed/>
                </p:oleObj>
              </mc:Choice>
              <mc:Fallback>
                <p:oleObj name="Equation" r:id="rId12" imgW="596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5214938"/>
                        <a:ext cx="11938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1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1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7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1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7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1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7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7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1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7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71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5" grpId="0"/>
      <p:bldP spid="77107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2553" y="0"/>
            <a:ext cx="2681785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idx="1"/>
          </p:nvPr>
        </p:nvSpPr>
        <p:spPr>
          <a:xfrm>
            <a:off x="1269668" y="1000788"/>
            <a:ext cx="8566150" cy="5165725"/>
          </a:xfrm>
        </p:spPr>
        <p:txBody>
          <a:bodyPr/>
          <a:lstStyle/>
          <a:p>
            <a:r>
              <a:rPr lang="en-US" dirty="0"/>
              <a:t>Given that </a:t>
            </a:r>
            <a:r>
              <a:rPr lang="en-US" b="0" dirty="0"/>
              <a:t>log 2 </a:t>
            </a:r>
            <a:r>
              <a:rPr lang="en-US" b="0" dirty="0">
                <a:cs typeface="Times New Roman" pitchFamily="18" charset="0"/>
              </a:rPr>
              <a:t>≈ 0.3010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0" dirty="0">
                <a:cs typeface="Times New Roman" pitchFamily="18" charset="0"/>
              </a:rPr>
              <a:t>log 3 ≈ 0.4771</a:t>
            </a:r>
            <a:r>
              <a:rPr lang="en-US" dirty="0">
                <a:cs typeface="Times New Roman" pitchFamily="18" charset="0"/>
              </a:rPr>
              <a:t>, and </a:t>
            </a:r>
            <a:r>
              <a:rPr lang="en-US" b="0" dirty="0">
                <a:cs typeface="Times New Roman" pitchFamily="18" charset="0"/>
              </a:rPr>
              <a:t>log 5 ≈ 0.6990</a:t>
            </a:r>
            <a:r>
              <a:rPr lang="en-US" dirty="0">
                <a:cs typeface="Times New Roman" pitchFamily="18" charset="0"/>
              </a:rPr>
              <a:t>, use the laws of logarithms to find</a:t>
            </a:r>
          </a:p>
        </p:txBody>
      </p:sp>
      <p:graphicFrame>
        <p:nvGraphicFramePr>
          <p:cNvPr id="773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216627"/>
              </p:ext>
            </p:extLst>
          </p:nvPr>
        </p:nvGraphicFramePr>
        <p:xfrm>
          <a:off x="3830638" y="2100263"/>
          <a:ext cx="78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44" name="Equation" r:id="rId4" imgW="393480" imgH="203040" progId="Equation.DSMT4">
                  <p:embed/>
                </p:oleObj>
              </mc:Choice>
              <mc:Fallback>
                <p:oleObj name="Equation" r:id="rId4" imgW="3934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100263"/>
                        <a:ext cx="7874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3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642929"/>
              </p:ext>
            </p:extLst>
          </p:nvPr>
        </p:nvGraphicFramePr>
        <p:xfrm>
          <a:off x="4576763" y="2100263"/>
          <a:ext cx="22606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45" name="Equation" r:id="rId6" imgW="1130040" imgH="863280" progId="Equation.DSMT4">
                  <p:embed/>
                </p:oleObj>
              </mc:Choice>
              <mc:Fallback>
                <p:oleObj name="Equation" r:id="rId6" imgW="1130040" imgH="863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2100263"/>
                        <a:ext cx="2260600" cy="172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3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1555" y="0"/>
            <a:ext cx="2449773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1351555" y="1225598"/>
            <a:ext cx="8566150" cy="5165725"/>
          </a:xfrm>
        </p:spPr>
        <p:txBody>
          <a:bodyPr/>
          <a:lstStyle/>
          <a:p>
            <a:r>
              <a:rPr lang="en-US" dirty="0"/>
              <a:t>Given that </a:t>
            </a:r>
            <a:r>
              <a:rPr lang="en-US" b="0" dirty="0"/>
              <a:t>log 2 </a:t>
            </a:r>
            <a:r>
              <a:rPr lang="en-US" b="0" dirty="0">
                <a:cs typeface="Times New Roman" pitchFamily="18" charset="0"/>
              </a:rPr>
              <a:t>≈ 0.3010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0" dirty="0">
                <a:cs typeface="Times New Roman" pitchFamily="18" charset="0"/>
              </a:rPr>
              <a:t>log 3 ≈ 0.4771</a:t>
            </a:r>
            <a:r>
              <a:rPr lang="en-US" dirty="0">
                <a:cs typeface="Times New Roman" pitchFamily="18" charset="0"/>
              </a:rPr>
              <a:t>, and </a:t>
            </a:r>
            <a:r>
              <a:rPr lang="en-US" b="0" dirty="0">
                <a:cs typeface="Times New Roman" pitchFamily="18" charset="0"/>
              </a:rPr>
              <a:t>log 5 ≈ 0.6990</a:t>
            </a:r>
            <a:r>
              <a:rPr lang="en-US" dirty="0">
                <a:cs typeface="Times New Roman" pitchFamily="18" charset="0"/>
              </a:rPr>
              <a:t>, use the laws of logarithms to find</a:t>
            </a:r>
          </a:p>
        </p:txBody>
      </p:sp>
      <p:graphicFrame>
        <p:nvGraphicFramePr>
          <p:cNvPr id="77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040177"/>
              </p:ext>
            </p:extLst>
          </p:nvPr>
        </p:nvGraphicFramePr>
        <p:xfrm>
          <a:off x="3678238" y="2100263"/>
          <a:ext cx="889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92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2100263"/>
                        <a:ext cx="8890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5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21161"/>
              </p:ext>
            </p:extLst>
          </p:nvPr>
        </p:nvGraphicFramePr>
        <p:xfrm>
          <a:off x="4533900" y="2103438"/>
          <a:ext cx="33782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93" name="Equation" r:id="rId6" imgW="1688760" imgH="1091880" progId="Equation.DSMT4">
                  <p:embed/>
                </p:oleObj>
              </mc:Choice>
              <mc:Fallback>
                <p:oleObj name="Equation" r:id="rId6" imgW="1688760" imgH="1091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2103438"/>
                        <a:ext cx="3378200" cy="2184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75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5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69740" y="0"/>
            <a:ext cx="8229600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>
          <a:xfrm>
            <a:off x="1133190" y="905254"/>
            <a:ext cx="8566150" cy="5165725"/>
          </a:xfrm>
        </p:spPr>
        <p:txBody>
          <a:bodyPr/>
          <a:lstStyle/>
          <a:p>
            <a:r>
              <a:rPr lang="en-US" dirty="0"/>
              <a:t>Given that </a:t>
            </a:r>
            <a:r>
              <a:rPr lang="en-US" b="0" dirty="0"/>
              <a:t>log 2 </a:t>
            </a:r>
            <a:r>
              <a:rPr lang="en-US" b="0" dirty="0">
                <a:cs typeface="Times New Roman" pitchFamily="18" charset="0"/>
              </a:rPr>
              <a:t>≈ 0.3010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0" dirty="0">
                <a:cs typeface="Times New Roman" pitchFamily="18" charset="0"/>
              </a:rPr>
              <a:t>log 3 ≈ 0.4771</a:t>
            </a:r>
            <a:r>
              <a:rPr lang="en-US" dirty="0">
                <a:cs typeface="Times New Roman" pitchFamily="18" charset="0"/>
              </a:rPr>
              <a:t>, and </a:t>
            </a:r>
            <a:r>
              <a:rPr lang="en-US" b="0" dirty="0">
                <a:cs typeface="Times New Roman" pitchFamily="18" charset="0"/>
              </a:rPr>
              <a:t>log 5 ≈ 0.6990</a:t>
            </a:r>
            <a:r>
              <a:rPr lang="en-US" dirty="0">
                <a:cs typeface="Times New Roman" pitchFamily="18" charset="0"/>
              </a:rPr>
              <a:t>, use the laws of logarithms to find</a:t>
            </a:r>
          </a:p>
        </p:txBody>
      </p:sp>
      <p:graphicFrame>
        <p:nvGraphicFramePr>
          <p:cNvPr id="77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124582"/>
              </p:ext>
            </p:extLst>
          </p:nvPr>
        </p:nvGraphicFramePr>
        <p:xfrm>
          <a:off x="3729038" y="2100263"/>
          <a:ext cx="78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240" name="Equation" r:id="rId4" imgW="393480" imgH="203040" progId="Equation.DSMT4">
                  <p:embed/>
                </p:oleObj>
              </mc:Choice>
              <mc:Fallback>
                <p:oleObj name="Equation" r:id="rId4" imgW="3934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2100263"/>
                        <a:ext cx="7874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7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39015"/>
              </p:ext>
            </p:extLst>
          </p:nvPr>
        </p:nvGraphicFramePr>
        <p:xfrm>
          <a:off x="4465638" y="2039938"/>
          <a:ext cx="1524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241" name="Equation" r:id="rId6" imgW="761760" imgH="888840" progId="Equation.DSMT4">
                  <p:embed/>
                </p:oleObj>
              </mc:Choice>
              <mc:Fallback>
                <p:oleObj name="Equation" r:id="rId6" imgW="761760" imgH="888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2039938"/>
                        <a:ext cx="1524000" cy="17780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77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7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8896" y="27296"/>
            <a:ext cx="2204113" cy="1228725"/>
          </a:xfrm>
        </p:spPr>
        <p:txBody>
          <a:bodyPr/>
          <a:lstStyle/>
          <a:p>
            <a:pPr algn="l"/>
            <a:r>
              <a:rPr lang="en-US" i="1" dirty="0"/>
              <a:t>Example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idx="1"/>
          </p:nvPr>
        </p:nvSpPr>
        <p:spPr>
          <a:xfrm>
            <a:off x="1303361" y="1074738"/>
            <a:ext cx="8229600" cy="5124450"/>
          </a:xfrm>
        </p:spPr>
        <p:txBody>
          <a:bodyPr/>
          <a:lstStyle/>
          <a:p>
            <a:r>
              <a:rPr lang="en-US" dirty="0"/>
              <a:t>The exponential function with base </a:t>
            </a:r>
            <a:r>
              <a:rPr lang="en-US" b="0" dirty="0"/>
              <a:t>2 </a:t>
            </a:r>
            <a:r>
              <a:rPr lang="en-US" dirty="0"/>
              <a:t>is the function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with domain </a:t>
            </a:r>
            <a:r>
              <a:rPr lang="en-US" b="0" dirty="0"/>
              <a:t>(–</a:t>
            </a:r>
            <a:r>
              <a:rPr lang="en-US" b="0" baseline="30000" dirty="0"/>
              <a:t> </a:t>
            </a:r>
            <a:r>
              <a:rPr lang="en-US" b="0" dirty="0">
                <a:sym typeface="Symbol" pitchFamily="18" charset="2"/>
              </a:rPr>
              <a:t>, )</a:t>
            </a:r>
            <a:r>
              <a:rPr lang="en-US" dirty="0">
                <a:sym typeface="Symbol" pitchFamily="18" charset="2"/>
              </a:rPr>
              <a:t>. </a:t>
            </a:r>
          </a:p>
          <a:p>
            <a:r>
              <a:rPr lang="en-US" dirty="0">
                <a:sym typeface="Symbol" pitchFamily="18" charset="2"/>
              </a:rPr>
              <a:t>The values of </a:t>
            </a:r>
            <a:r>
              <a:rPr lang="en-US" b="0" i="1" dirty="0">
                <a:sym typeface="Symbol" pitchFamily="18" charset="2"/>
              </a:rPr>
              <a:t>f</a:t>
            </a:r>
            <a:r>
              <a:rPr lang="en-US" b="0" dirty="0">
                <a:sym typeface="Symbol" pitchFamily="18" charset="2"/>
              </a:rPr>
              <a:t>(</a:t>
            </a:r>
            <a:r>
              <a:rPr lang="en-US" b="0" i="1" dirty="0">
                <a:sym typeface="Symbol" pitchFamily="18" charset="2"/>
              </a:rPr>
              <a:t>x</a:t>
            </a:r>
            <a:r>
              <a:rPr lang="en-US" b="0" dirty="0"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for selected values of</a:t>
            </a:r>
            <a:r>
              <a:rPr lang="en-US" b="0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follow:</a:t>
            </a:r>
          </a:p>
        </p:txBody>
      </p:sp>
      <p:graphicFrame>
        <p:nvGraphicFramePr>
          <p:cNvPr id="722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65465"/>
              </p:ext>
            </p:extLst>
          </p:nvPr>
        </p:nvGraphicFramePr>
        <p:xfrm>
          <a:off x="3883025" y="1738313"/>
          <a:ext cx="127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0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1738313"/>
                        <a:ext cx="12700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26040"/>
              </p:ext>
            </p:extLst>
          </p:nvPr>
        </p:nvGraphicFramePr>
        <p:xfrm>
          <a:off x="3473450" y="3433763"/>
          <a:ext cx="914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1" name="Equation" r:id="rId6" imgW="457200" imgH="203040" progId="Equation.DSMT4">
                  <p:embed/>
                </p:oleObj>
              </mc:Choice>
              <mc:Fallback>
                <p:oleObj name="Equation" r:id="rId6" imgW="4572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3433763"/>
                        <a:ext cx="9144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398367"/>
              </p:ext>
            </p:extLst>
          </p:nvPr>
        </p:nvGraphicFramePr>
        <p:xfrm>
          <a:off x="3281363" y="4141788"/>
          <a:ext cx="1092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2" name="Equation" r:id="rId8" imgW="545760" imgH="431640" progId="Equation.DSMT4">
                  <p:embed/>
                </p:oleObj>
              </mc:Choice>
              <mc:Fallback>
                <p:oleObj name="Equation" r:id="rId8" imgW="5457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3" y="4141788"/>
                        <a:ext cx="1092200" cy="863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592438"/>
              </p:ext>
            </p:extLst>
          </p:nvPr>
        </p:nvGraphicFramePr>
        <p:xfrm>
          <a:off x="3457575" y="5418138"/>
          <a:ext cx="914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3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5418138"/>
                        <a:ext cx="9144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33019"/>
              </p:ext>
            </p:extLst>
          </p:nvPr>
        </p:nvGraphicFramePr>
        <p:xfrm>
          <a:off x="4379913" y="3389313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4" name="Equation" r:id="rId12" imgW="406080" imgH="203040" progId="Equation.DSMT4">
                  <p:embed/>
                </p:oleObj>
              </mc:Choice>
              <mc:Fallback>
                <p:oleObj name="Equation" r:id="rId12" imgW="4060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3389313"/>
                        <a:ext cx="8128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4864"/>
              </p:ext>
            </p:extLst>
          </p:nvPr>
        </p:nvGraphicFramePr>
        <p:xfrm>
          <a:off x="4370388" y="4291013"/>
          <a:ext cx="2387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5" name="Equation" r:id="rId14" imgW="1193760" imgH="215640" progId="Equation.DSMT4">
                  <p:embed/>
                </p:oleObj>
              </mc:Choice>
              <mc:Fallback>
                <p:oleObj name="Equation" r:id="rId14" imgW="119376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4291013"/>
                        <a:ext cx="2387600" cy="4318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551658"/>
              </p:ext>
            </p:extLst>
          </p:nvPr>
        </p:nvGraphicFramePr>
        <p:xfrm>
          <a:off x="4365625" y="5367338"/>
          <a:ext cx="787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26" name="Equation" r:id="rId16" imgW="393480" imgH="190440" progId="Equation.DSMT4">
                  <p:embed/>
                </p:oleObj>
              </mc:Choice>
              <mc:Fallback>
                <p:oleObj name="Equation" r:id="rId16" imgW="393480" imgH="1904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5367338"/>
                        <a:ext cx="787400" cy="3810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7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72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7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3316" y="0"/>
            <a:ext cx="2381534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>
          <a:xfrm>
            <a:off x="1283316" y="1041732"/>
            <a:ext cx="8566150" cy="5165725"/>
          </a:xfrm>
        </p:spPr>
        <p:txBody>
          <a:bodyPr/>
          <a:lstStyle/>
          <a:p>
            <a:r>
              <a:rPr lang="en-US" dirty="0"/>
              <a:t>Given that </a:t>
            </a:r>
            <a:r>
              <a:rPr lang="en-US" b="0" dirty="0"/>
              <a:t>log 2 </a:t>
            </a:r>
            <a:r>
              <a:rPr lang="en-US" b="0" dirty="0">
                <a:cs typeface="Times New Roman" pitchFamily="18" charset="0"/>
              </a:rPr>
              <a:t>≈ 0.3010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0" dirty="0">
                <a:cs typeface="Times New Roman" pitchFamily="18" charset="0"/>
              </a:rPr>
              <a:t>log 3 ≈ 0.4771</a:t>
            </a:r>
            <a:r>
              <a:rPr lang="en-US" dirty="0">
                <a:cs typeface="Times New Roman" pitchFamily="18" charset="0"/>
              </a:rPr>
              <a:t>, and </a:t>
            </a:r>
            <a:r>
              <a:rPr lang="en-US" b="0" dirty="0">
                <a:cs typeface="Times New Roman" pitchFamily="18" charset="0"/>
              </a:rPr>
              <a:t>log 5 ≈ 0.6990</a:t>
            </a:r>
            <a:r>
              <a:rPr lang="en-US" dirty="0">
                <a:cs typeface="Times New Roman" pitchFamily="18" charset="0"/>
              </a:rPr>
              <a:t>, use the laws of logarithms to find</a:t>
            </a:r>
          </a:p>
        </p:txBody>
      </p:sp>
      <p:graphicFrame>
        <p:nvGraphicFramePr>
          <p:cNvPr id="779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385897"/>
              </p:ext>
            </p:extLst>
          </p:nvPr>
        </p:nvGraphicFramePr>
        <p:xfrm>
          <a:off x="3716338" y="2100263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88" name="Equation" r:id="rId4" imgW="406080" imgH="203040" progId="Equation.DSMT4">
                  <p:embed/>
                </p:oleObj>
              </mc:Choice>
              <mc:Fallback>
                <p:oleObj name="Equation" r:id="rId4" imgW="4060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2100263"/>
                        <a:ext cx="8128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9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14289"/>
              </p:ext>
            </p:extLst>
          </p:nvPr>
        </p:nvGraphicFramePr>
        <p:xfrm>
          <a:off x="4500563" y="2095500"/>
          <a:ext cx="18796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89" name="Equation" r:id="rId6" imgW="939600" imgH="863280" progId="Equation.DSMT4">
                  <p:embed/>
                </p:oleObj>
              </mc:Choice>
              <mc:Fallback>
                <p:oleObj name="Equation" r:id="rId6" imgW="939600" imgH="863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095500"/>
                        <a:ext cx="1879600" cy="172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79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952" y="0"/>
            <a:ext cx="2279650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>
          <a:xfrm>
            <a:off x="1242373" y="1138238"/>
            <a:ext cx="8566150" cy="5165725"/>
          </a:xfrm>
        </p:spPr>
        <p:txBody>
          <a:bodyPr/>
          <a:lstStyle/>
          <a:p>
            <a:r>
              <a:rPr lang="en-US" dirty="0"/>
              <a:t>Expand and simplify the expression: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78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608172"/>
              </p:ext>
            </p:extLst>
          </p:nvPr>
        </p:nvGraphicFramePr>
        <p:xfrm>
          <a:off x="2736850" y="1819275"/>
          <a:ext cx="1168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34" name="Equation" r:id="rId4" imgW="583920" imgH="241200" progId="Equation.DSMT4">
                  <p:embed/>
                </p:oleObj>
              </mc:Choice>
              <mc:Fallback>
                <p:oleObj name="Equation" r:id="rId4" imgW="58392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1819275"/>
                        <a:ext cx="1168400" cy="482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473855"/>
              </p:ext>
            </p:extLst>
          </p:nvPr>
        </p:nvGraphicFramePr>
        <p:xfrm>
          <a:off x="3848100" y="1816100"/>
          <a:ext cx="2387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35" name="Equation" r:id="rId6" imgW="1193760" imgH="482400" progId="Equation.DSMT4">
                  <p:embed/>
                </p:oleObj>
              </mc:Choice>
              <mc:Fallback>
                <p:oleObj name="Equation" r:id="rId6" imgW="11937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1816100"/>
                        <a:ext cx="2387600" cy="965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1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2101" y="0"/>
            <a:ext cx="2449773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idx="1"/>
          </p:nvPr>
        </p:nvSpPr>
        <p:spPr>
          <a:xfrm>
            <a:off x="1392498" y="1004887"/>
            <a:ext cx="8566150" cy="5165725"/>
          </a:xfrm>
        </p:spPr>
        <p:txBody>
          <a:bodyPr/>
          <a:lstStyle/>
          <a:p>
            <a:r>
              <a:rPr lang="en-US" dirty="0"/>
              <a:t>Expand and simplify the expression: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783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611372"/>
              </p:ext>
            </p:extLst>
          </p:nvPr>
        </p:nvGraphicFramePr>
        <p:xfrm>
          <a:off x="2566988" y="1671638"/>
          <a:ext cx="134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382" name="Equation" r:id="rId4" imgW="672840" imgH="419040" progId="Equation.DSMT4">
                  <p:embed/>
                </p:oleObj>
              </mc:Choice>
              <mc:Fallback>
                <p:oleObj name="Equation" r:id="rId4" imgW="6728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1671638"/>
                        <a:ext cx="1346200" cy="838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40093"/>
              </p:ext>
            </p:extLst>
          </p:nvPr>
        </p:nvGraphicFramePr>
        <p:xfrm>
          <a:off x="3941763" y="1860550"/>
          <a:ext cx="29718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383" name="Equation" r:id="rId6" imgW="1485720" imgH="863280" progId="Equation.DSMT4">
                  <p:embed/>
                </p:oleObj>
              </mc:Choice>
              <mc:Fallback>
                <p:oleObj name="Equation" r:id="rId6" imgW="1485720" imgH="863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1860550"/>
                        <a:ext cx="2971800" cy="172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3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8850" y="-58322"/>
            <a:ext cx="8229600" cy="1138238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idx="1"/>
          </p:nvPr>
        </p:nvSpPr>
        <p:spPr>
          <a:xfrm>
            <a:off x="1378850" y="905254"/>
            <a:ext cx="7492195" cy="5165725"/>
          </a:xfrm>
        </p:spPr>
        <p:txBody>
          <a:bodyPr/>
          <a:lstStyle/>
          <a:p>
            <a:r>
              <a:rPr lang="en-US" dirty="0"/>
              <a:t>Expand and simplify the expression: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785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12744"/>
              </p:ext>
            </p:extLst>
          </p:nvPr>
        </p:nvGraphicFramePr>
        <p:xfrm>
          <a:off x="2417763" y="1755775"/>
          <a:ext cx="1625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430" name="Equation" r:id="rId4" imgW="812520" imgH="444240" progId="Equation.DSMT4">
                  <p:embed/>
                </p:oleObj>
              </mc:Choice>
              <mc:Fallback>
                <p:oleObj name="Equation" r:id="rId4" imgW="81252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1755775"/>
                        <a:ext cx="1625600" cy="8890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008920"/>
              </p:ext>
            </p:extLst>
          </p:nvPr>
        </p:nvGraphicFramePr>
        <p:xfrm>
          <a:off x="4051300" y="1817688"/>
          <a:ext cx="35052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431" name="Equation" r:id="rId6" imgW="1752480" imgH="1473120" progId="Equation.DSMT4">
                  <p:embed/>
                </p:oleObj>
              </mc:Choice>
              <mc:Fallback>
                <p:oleObj name="Equation" r:id="rId6" imgW="1752480" imgH="1473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1817688"/>
                        <a:ext cx="3505200" cy="294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idx="1"/>
          </p:nvPr>
        </p:nvSpPr>
        <p:spPr>
          <a:xfrm>
            <a:off x="1190090" y="842169"/>
            <a:ext cx="7850880" cy="5287962"/>
          </a:xfrm>
        </p:spPr>
        <p:txBody>
          <a:bodyPr/>
          <a:lstStyle/>
          <a:p>
            <a:r>
              <a:rPr lang="en-US" dirty="0"/>
              <a:t>Use the properties of logarithms to solve the equation for </a:t>
            </a:r>
            <a:r>
              <a:rPr lang="en-US" b="0" i="1" dirty="0"/>
              <a:t>x</a:t>
            </a:r>
            <a:r>
              <a:rPr lang="en-US" dirty="0"/>
              <a:t>: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9861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94088"/>
              </p:ext>
            </p:extLst>
          </p:nvPr>
        </p:nvGraphicFramePr>
        <p:xfrm>
          <a:off x="2730500" y="1566863"/>
          <a:ext cx="332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0" name="Equation" r:id="rId4" imgW="1663560" imgH="228600" progId="Equation.DSMT4">
                  <p:embed/>
                </p:oleObj>
              </mc:Choice>
              <mc:Fallback>
                <p:oleObj name="Equation" r:id="rId4" imgW="16635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1566863"/>
                        <a:ext cx="33274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169345"/>
              </p:ext>
            </p:extLst>
          </p:nvPr>
        </p:nvGraphicFramePr>
        <p:xfrm>
          <a:off x="4408488" y="2119313"/>
          <a:ext cx="1651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1" name="Equation" r:id="rId6" imgW="825480" imgH="393480" progId="Equation.DSMT4">
                  <p:embed/>
                </p:oleObj>
              </mc:Choice>
              <mc:Fallback>
                <p:oleObj name="Equation" r:id="rId6" imgW="8254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2119313"/>
                        <a:ext cx="16510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822171"/>
              </p:ext>
            </p:extLst>
          </p:nvPr>
        </p:nvGraphicFramePr>
        <p:xfrm>
          <a:off x="4933950" y="3092450"/>
          <a:ext cx="167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2" name="Equation" r:id="rId8" imgW="838080" imgH="393480" progId="Equation.DSMT4">
                  <p:embed/>
                </p:oleObj>
              </mc:Choice>
              <mc:Fallback>
                <p:oleObj name="Equation" r:id="rId8" imgW="838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3092450"/>
                        <a:ext cx="16764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17195"/>
              </p:ext>
            </p:extLst>
          </p:nvPr>
        </p:nvGraphicFramePr>
        <p:xfrm>
          <a:off x="4987925" y="4079875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3" name="Equation" r:id="rId10" imgW="927000" imgH="203040" progId="Equation.DSMT4">
                  <p:embed/>
                </p:oleObj>
              </mc:Choice>
              <mc:Fallback>
                <p:oleObj name="Equation" r:id="rId10" imgW="9270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4079875"/>
                        <a:ext cx="18542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841432"/>
              </p:ext>
            </p:extLst>
          </p:nvPr>
        </p:nvGraphicFramePr>
        <p:xfrm>
          <a:off x="4989513" y="4819650"/>
          <a:ext cx="1676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4" name="Equation" r:id="rId12" imgW="838080" imgH="177480" progId="Equation.DSMT4">
                  <p:embed/>
                </p:oleObj>
              </mc:Choice>
              <mc:Fallback>
                <p:oleObj name="Equation" r:id="rId12" imgW="83808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819650"/>
                        <a:ext cx="1676400" cy="355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50723"/>
              </p:ext>
            </p:extLst>
          </p:nvPr>
        </p:nvGraphicFramePr>
        <p:xfrm>
          <a:off x="5370513" y="5500688"/>
          <a:ext cx="8985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5" name="Equation" r:id="rId14" imgW="444240" imgH="177480" progId="Equation.DSMT4">
                  <p:embed/>
                </p:oleObj>
              </mc:Choice>
              <mc:Fallback>
                <p:oleObj name="Equation" r:id="rId14" imgW="44424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5500688"/>
                        <a:ext cx="898525" cy="355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804965"/>
              </p:ext>
            </p:extLst>
          </p:nvPr>
        </p:nvGraphicFramePr>
        <p:xfrm>
          <a:off x="5370513" y="602615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6" name="Equation" r:id="rId16" imgW="355320" imgH="177480" progId="Equation.DSMT4">
                  <p:embed/>
                </p:oleObj>
              </mc:Choice>
              <mc:Fallback>
                <p:oleObj name="Equation" r:id="rId16" imgW="3553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6026150"/>
                        <a:ext cx="711200" cy="355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6125" name="Text Box 13"/>
          <p:cNvSpPr txBox="1">
            <a:spLocks noChangeArrowheads="1"/>
          </p:cNvSpPr>
          <p:nvPr/>
        </p:nvSpPr>
        <p:spPr bwMode="auto">
          <a:xfrm>
            <a:off x="6980238" y="2328863"/>
            <a:ext cx="16430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 2</a:t>
            </a:r>
          </a:p>
        </p:txBody>
      </p:sp>
      <p:sp>
        <p:nvSpPr>
          <p:cNvPr id="986126" name="Text Box 14"/>
          <p:cNvSpPr txBox="1">
            <a:spLocks noChangeArrowheads="1"/>
          </p:cNvSpPr>
          <p:nvPr/>
        </p:nvSpPr>
        <p:spPr bwMode="auto">
          <a:xfrm>
            <a:off x="7008813" y="3165475"/>
            <a:ext cx="164306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 of logarithms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6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6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6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6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6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6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6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25" grpId="0"/>
      <p:bldP spid="9861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8238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idx="1"/>
          </p:nvPr>
        </p:nvSpPr>
        <p:spPr>
          <a:xfrm>
            <a:off x="1139825" y="973138"/>
            <a:ext cx="8004175" cy="5287962"/>
          </a:xfrm>
        </p:spPr>
        <p:txBody>
          <a:bodyPr/>
          <a:lstStyle/>
          <a:p>
            <a:r>
              <a:rPr lang="en-US" dirty="0"/>
              <a:t>Use the properties of logarithms to solve the equation for </a:t>
            </a:r>
            <a:r>
              <a:rPr lang="en-US" b="0" i="1" dirty="0"/>
              <a:t>x</a:t>
            </a:r>
            <a:r>
              <a:rPr lang="en-US" dirty="0" smtClean="0"/>
              <a:t>: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9881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89718"/>
              </p:ext>
            </p:extLst>
          </p:nvPr>
        </p:nvGraphicFramePr>
        <p:xfrm>
          <a:off x="2997200" y="1662113"/>
          <a:ext cx="314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0" name="Equation" r:id="rId4" imgW="1574640" imgH="203040" progId="Equation.DSMT4">
                  <p:embed/>
                </p:oleObj>
              </mc:Choice>
              <mc:Fallback>
                <p:oleObj name="Equation" r:id="rId4" imgW="15746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1662113"/>
                        <a:ext cx="31496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954945"/>
              </p:ext>
            </p:extLst>
          </p:nvPr>
        </p:nvGraphicFramePr>
        <p:xfrm>
          <a:off x="2238375" y="2120900"/>
          <a:ext cx="3556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1" name="Equation" r:id="rId6" imgW="1777680" imgH="203040" progId="Equation.DSMT4">
                  <p:embed/>
                </p:oleObj>
              </mc:Choice>
              <mc:Fallback>
                <p:oleObj name="Equation" r:id="rId6" imgW="17776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120900"/>
                        <a:ext cx="35560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247439"/>
              </p:ext>
            </p:extLst>
          </p:nvPr>
        </p:nvGraphicFramePr>
        <p:xfrm>
          <a:off x="3698875" y="2592388"/>
          <a:ext cx="2108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2" name="Equation" r:id="rId8" imgW="1054080" imgH="393480" progId="Equation.DSMT4">
                  <p:embed/>
                </p:oleObj>
              </mc:Choice>
              <mc:Fallback>
                <p:oleObj name="Equation" r:id="rId8" imgW="1054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2592388"/>
                        <a:ext cx="21082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122084"/>
              </p:ext>
            </p:extLst>
          </p:nvPr>
        </p:nvGraphicFramePr>
        <p:xfrm>
          <a:off x="4129088" y="3451225"/>
          <a:ext cx="236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3" name="Equation" r:id="rId10" imgW="1180800" imgH="393480" progId="Equation.DSMT4">
                  <p:embed/>
                </p:oleObj>
              </mc:Choice>
              <mc:Fallback>
                <p:oleObj name="Equation" r:id="rId10" imgW="11808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3451225"/>
                        <a:ext cx="23622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73717"/>
              </p:ext>
            </p:extLst>
          </p:nvPr>
        </p:nvGraphicFramePr>
        <p:xfrm>
          <a:off x="4159250" y="4283075"/>
          <a:ext cx="1651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4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4283075"/>
                        <a:ext cx="16510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7887"/>
              </p:ext>
            </p:extLst>
          </p:nvPr>
        </p:nvGraphicFramePr>
        <p:xfrm>
          <a:off x="3916363" y="4746625"/>
          <a:ext cx="1873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5" name="Equation" r:id="rId14" imgW="927000" imgH="203040" progId="Equation.DSMT4">
                  <p:embed/>
                </p:oleObj>
              </mc:Choice>
              <mc:Fallback>
                <p:oleObj name="Equation" r:id="rId14" imgW="9270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4746625"/>
                        <a:ext cx="187325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83263"/>
              </p:ext>
            </p:extLst>
          </p:nvPr>
        </p:nvGraphicFramePr>
        <p:xfrm>
          <a:off x="3478213" y="5343525"/>
          <a:ext cx="2311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6" name="Equation" r:id="rId16" imgW="1155600" imgH="203040" progId="Equation.DSMT4">
                  <p:embed/>
                </p:oleObj>
              </mc:Choice>
              <mc:Fallback>
                <p:oleObj name="Equation" r:id="rId16" imgW="115560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5343525"/>
                        <a:ext cx="23114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262053"/>
              </p:ext>
            </p:extLst>
          </p:nvPr>
        </p:nvGraphicFramePr>
        <p:xfrm>
          <a:off x="5067300" y="590550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7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5905500"/>
                        <a:ext cx="711200" cy="355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8175" name="Text Box 15"/>
          <p:cNvSpPr txBox="1">
            <a:spLocks noChangeArrowheads="1"/>
          </p:cNvSpPr>
          <p:nvPr/>
        </p:nvSpPr>
        <p:spPr bwMode="auto">
          <a:xfrm>
            <a:off x="6970713" y="2765425"/>
            <a:ext cx="16430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Laws 1 and 2</a:t>
            </a:r>
          </a:p>
        </p:txBody>
      </p:sp>
      <p:sp>
        <p:nvSpPr>
          <p:cNvPr id="988176" name="Text Box 16"/>
          <p:cNvSpPr txBox="1">
            <a:spLocks noChangeArrowheads="1"/>
          </p:cNvSpPr>
          <p:nvPr/>
        </p:nvSpPr>
        <p:spPr bwMode="auto">
          <a:xfrm>
            <a:off x="6958013" y="3538538"/>
            <a:ext cx="164306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 of logarithms</a:t>
            </a:r>
          </a:p>
        </p:txBody>
      </p:sp>
      <p:graphicFrame>
        <p:nvGraphicFramePr>
          <p:cNvPr id="9881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866578"/>
              </p:ext>
            </p:extLst>
          </p:nvPr>
        </p:nvGraphicFramePr>
        <p:xfrm>
          <a:off x="6759575" y="5527675"/>
          <a:ext cx="20574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258" name="Equation" r:id="rId20" imgW="1384200" imgH="749160" progId="Equation.DSMT4">
                  <p:embed/>
                </p:oleObj>
              </mc:Choice>
              <mc:Fallback>
                <p:oleObj name="Equation" r:id="rId20" imgW="1384200" imgH="7491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5527675"/>
                        <a:ext cx="2057400" cy="111283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8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8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8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8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88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88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75" grpId="0"/>
      <p:bldP spid="98817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Logarithmic Function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1354398" y="1724025"/>
            <a:ext cx="7072313" cy="2433638"/>
          </a:xfrm>
        </p:spPr>
        <p:txBody>
          <a:bodyPr/>
          <a:lstStyle/>
          <a:p>
            <a:r>
              <a:rPr lang="en-US" dirty="0"/>
              <a:t>The function defined by</a:t>
            </a:r>
          </a:p>
          <a:p>
            <a:pPr>
              <a:lnSpc>
                <a:spcPct val="190000"/>
              </a:lnSpc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is called the logarithmic function with base </a:t>
            </a:r>
            <a:r>
              <a:rPr lang="en-US" b="0" i="1" dirty="0"/>
              <a:t>b</a:t>
            </a:r>
            <a:r>
              <a:rPr lang="en-US" dirty="0"/>
              <a:t>.</a:t>
            </a:r>
          </a:p>
          <a:p>
            <a:r>
              <a:rPr lang="en-US" dirty="0"/>
              <a:t>The domain of </a:t>
            </a:r>
            <a:r>
              <a:rPr lang="en-US" b="0" i="1" dirty="0"/>
              <a:t>f</a:t>
            </a:r>
            <a:r>
              <a:rPr lang="en-US" dirty="0"/>
              <a:t> is the set of all positive numbers.</a:t>
            </a:r>
          </a:p>
        </p:txBody>
      </p:sp>
      <p:graphicFrame>
        <p:nvGraphicFramePr>
          <p:cNvPr id="787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02964"/>
              </p:ext>
            </p:extLst>
          </p:nvPr>
        </p:nvGraphicFramePr>
        <p:xfrm>
          <a:off x="2798763" y="2354263"/>
          <a:ext cx="393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469" name="Equation" r:id="rId4" imgW="1968480" imgH="228600" progId="Equation.DSMT4">
                  <p:embed/>
                </p:oleObj>
              </mc:Choice>
              <mc:Fallback>
                <p:oleObj name="Equation" r:id="rId4" imgW="1968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2354263"/>
                        <a:ext cx="39370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Logarithmic Functions</a:t>
            </a:r>
          </a:p>
        </p:txBody>
      </p:sp>
      <p:sp>
        <p:nvSpPr>
          <p:cNvPr id="789508" name="Rectangle 4"/>
          <p:cNvSpPr>
            <a:spLocks noGrp="1" noChangeArrowheads="1"/>
          </p:cNvSpPr>
          <p:nvPr>
            <p:ph idx="1"/>
          </p:nvPr>
        </p:nvSpPr>
        <p:spPr>
          <a:xfrm>
            <a:off x="1190625" y="1836738"/>
            <a:ext cx="7072313" cy="4037012"/>
          </a:xfrm>
        </p:spPr>
        <p:txBody>
          <a:bodyPr/>
          <a:lstStyle/>
          <a:p>
            <a:pPr marL="396875" indent="-396875">
              <a:tabLst>
                <a:tab pos="2519363" algn="l"/>
                <a:tab pos="4398963" algn="l"/>
              </a:tabLst>
            </a:pPr>
            <a:r>
              <a:rPr lang="en-US" dirty="0"/>
              <a:t>The logarithmic function  </a:t>
            </a:r>
          </a:p>
          <a:p>
            <a:pPr marL="396875" indent="-396875">
              <a:buFont typeface="Wingdings" pitchFamily="2" charset="2"/>
              <a:buNone/>
              <a:tabLst>
                <a:tab pos="2519363" algn="l"/>
                <a:tab pos="4398963" algn="l"/>
              </a:tabLst>
            </a:pPr>
            <a:r>
              <a:rPr lang="en-US" b="0" i="1" dirty="0"/>
              <a:t>		y</a:t>
            </a:r>
            <a:r>
              <a:rPr lang="en-US" b="0" dirty="0"/>
              <a:t> = </a:t>
            </a:r>
            <a:r>
              <a:rPr lang="en-US" b="0" dirty="0" err="1"/>
              <a:t>log</a:t>
            </a:r>
            <a:r>
              <a:rPr lang="en-US" b="0" i="1" baseline="-25000" dirty="0" err="1"/>
              <a:t>b</a:t>
            </a:r>
            <a:r>
              <a:rPr lang="en-US" b="0" i="1" dirty="0" err="1"/>
              <a:t>x</a:t>
            </a:r>
            <a:r>
              <a:rPr lang="en-US" b="0" dirty="0"/>
              <a:t>	(</a:t>
            </a:r>
            <a:r>
              <a:rPr lang="en-US" b="0" i="1" dirty="0"/>
              <a:t>b </a:t>
            </a:r>
            <a:r>
              <a:rPr lang="en-US" b="0" dirty="0"/>
              <a:t>&gt; 0, </a:t>
            </a:r>
            <a:r>
              <a:rPr lang="en-US" b="0" i="1" dirty="0"/>
              <a:t>b</a:t>
            </a:r>
            <a:r>
              <a:rPr lang="en-US" b="0" dirty="0"/>
              <a:t> </a:t>
            </a:r>
            <a:r>
              <a:rPr lang="en-US" b="0" dirty="0">
                <a:cs typeface="Times New Roman" pitchFamily="18" charset="0"/>
              </a:rPr>
              <a:t>≠ 1)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396875" indent="-396875">
              <a:buFont typeface="Wingdings" pitchFamily="2" charset="2"/>
              <a:buNone/>
              <a:tabLst>
                <a:tab pos="2519363" algn="l"/>
                <a:tab pos="4398963" algn="l"/>
              </a:tabLst>
            </a:pPr>
            <a:r>
              <a:rPr lang="en-US" dirty="0">
                <a:cs typeface="Times New Roman" pitchFamily="18" charset="0"/>
              </a:rPr>
              <a:t>	has the following properties:</a:t>
            </a:r>
          </a:p>
          <a:p>
            <a:pPr marL="952500" lvl="1" indent="-438150">
              <a:buFont typeface="Wingdings" pitchFamily="2" charset="2"/>
              <a:buAutoNum type="arabicPeriod"/>
              <a:tabLst>
                <a:tab pos="2519363" algn="l"/>
                <a:tab pos="4398963" algn="l"/>
              </a:tabLst>
            </a:pPr>
            <a:r>
              <a:rPr lang="en-US" dirty="0">
                <a:cs typeface="Times New Roman" pitchFamily="18" charset="0"/>
              </a:rPr>
              <a:t>Its domain is </a:t>
            </a:r>
            <a:r>
              <a:rPr lang="en-US" b="0" dirty="0">
                <a:cs typeface="Times New Roman" pitchFamily="18" charset="0"/>
              </a:rPr>
              <a:t>(0,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buFont typeface="Wingdings" pitchFamily="2" charset="2"/>
              <a:buAutoNum type="arabicPeriod"/>
              <a:tabLst>
                <a:tab pos="2519363" algn="l"/>
                <a:tab pos="4398963" algn="l"/>
              </a:tabLst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Its range is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(–</a:t>
            </a:r>
            <a:r>
              <a:rPr lang="en-US" b="0" baseline="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,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buFont typeface="Wingdings" pitchFamily="2" charset="2"/>
              <a:buAutoNum type="arabicPeriod"/>
              <a:tabLst>
                <a:tab pos="2519363" algn="l"/>
                <a:tab pos="4398963" algn="l"/>
              </a:tabLst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Its graph passes through the point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(1, 0)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buFont typeface="Wingdings" pitchFamily="2" charset="2"/>
              <a:buAutoNum type="arabicPeriod"/>
              <a:tabLst>
                <a:tab pos="2519363" algn="l"/>
                <a:tab pos="4398963" algn="l"/>
              </a:tabLst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 is continuous on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(0,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952500" lvl="1" indent="-438150">
              <a:buFont typeface="Wingdings" pitchFamily="2" charset="2"/>
              <a:buAutoNum type="arabicPeriod"/>
              <a:tabLst>
                <a:tab pos="2519363" algn="l"/>
                <a:tab pos="4398963" algn="l"/>
              </a:tabLst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It is increasing on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(0,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if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b &gt; 1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                            and decreasing on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(0, )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if </a:t>
            </a:r>
            <a:r>
              <a:rPr lang="en-US" b="0" dirty="0">
                <a:cs typeface="Times New Roman" pitchFamily="18" charset="0"/>
                <a:sym typeface="Symbol" pitchFamily="18" charset="2"/>
              </a:rPr>
              <a:t>b &lt; 1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9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9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9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9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89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9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9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9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9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9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7" grpId="0"/>
      <p:bldP spid="789508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5513"/>
          </a:xfrm>
        </p:spPr>
        <p:txBody>
          <a:bodyPr/>
          <a:lstStyle/>
          <a:p>
            <a:r>
              <a:rPr lang="en-US" i="1"/>
              <a:t>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idx="1"/>
          </p:nvPr>
        </p:nvSpPr>
        <p:spPr>
          <a:xfrm>
            <a:off x="1358900" y="875496"/>
            <a:ext cx="8229600" cy="5400675"/>
          </a:xfrm>
        </p:spPr>
        <p:txBody>
          <a:bodyPr/>
          <a:lstStyle/>
          <a:p>
            <a:r>
              <a:rPr lang="en-US" dirty="0"/>
              <a:t>Sketch the graph of the function  </a:t>
            </a:r>
            <a:r>
              <a:rPr lang="en-US" b="0" i="1" dirty="0"/>
              <a:t>y</a:t>
            </a:r>
            <a:r>
              <a:rPr lang="en-US" b="0" dirty="0"/>
              <a:t> = ln </a:t>
            </a:r>
            <a:r>
              <a:rPr lang="en-US" b="0" i="1" dirty="0"/>
              <a:t>x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We first sketch the graph of </a:t>
            </a:r>
            <a:r>
              <a:rPr lang="en-US" b="0" i="1" dirty="0"/>
              <a:t>y</a:t>
            </a:r>
            <a:r>
              <a:rPr lang="en-US" b="0" dirty="0"/>
              <a:t> = 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dirty="0"/>
              <a:t>.</a:t>
            </a:r>
          </a:p>
        </p:txBody>
      </p:sp>
      <p:sp>
        <p:nvSpPr>
          <p:cNvPr id="791556" name="Text Box 4"/>
          <p:cNvSpPr txBox="1">
            <a:spLocks noChangeArrowheads="1"/>
          </p:cNvSpPr>
          <p:nvPr/>
        </p:nvSpPr>
        <p:spPr bwMode="auto">
          <a:xfrm>
            <a:off x="4792663" y="4462463"/>
            <a:ext cx="4302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91557" name="Line 5"/>
          <p:cNvSpPr>
            <a:spLocks noChangeShapeType="1"/>
          </p:cNvSpPr>
          <p:nvPr/>
        </p:nvSpPr>
        <p:spPr bwMode="auto">
          <a:xfrm flipV="1">
            <a:off x="5224463" y="2741613"/>
            <a:ext cx="0" cy="3678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91558" name="Line 6"/>
          <p:cNvSpPr>
            <a:spLocks noChangeShapeType="1"/>
          </p:cNvSpPr>
          <p:nvPr/>
        </p:nvSpPr>
        <p:spPr bwMode="auto">
          <a:xfrm flipV="1">
            <a:off x="3484563" y="5038725"/>
            <a:ext cx="448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91559" name="Text Box 7"/>
          <p:cNvSpPr txBox="1">
            <a:spLocks noChangeArrowheads="1"/>
          </p:cNvSpPr>
          <p:nvPr/>
        </p:nvSpPr>
        <p:spPr bwMode="auto">
          <a:xfrm>
            <a:off x="7969250" y="4827588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91560" name="Text Box 8"/>
          <p:cNvSpPr txBox="1">
            <a:spLocks noChangeArrowheads="1"/>
          </p:cNvSpPr>
          <p:nvPr/>
        </p:nvSpPr>
        <p:spPr bwMode="auto">
          <a:xfrm>
            <a:off x="5254625" y="253206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91561" name="Text Box 9"/>
          <p:cNvSpPr txBox="1">
            <a:spLocks noChangeArrowheads="1"/>
          </p:cNvSpPr>
          <p:nvPr/>
        </p:nvSpPr>
        <p:spPr bwMode="auto">
          <a:xfrm>
            <a:off x="5502275" y="4992688"/>
            <a:ext cx="4413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630238" algn="r"/>
                <a:tab pos="1260475" algn="r"/>
                <a:tab pos="1889125" algn="r"/>
                <a:tab pos="2514600" algn="ctr"/>
                <a:tab pos="3140075" algn="l"/>
                <a:tab pos="3768725" algn="l"/>
                <a:tab pos="4398963" algn="l"/>
              </a:tabLst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91562" name="Text Box 10"/>
          <p:cNvSpPr txBox="1">
            <a:spLocks noChangeArrowheads="1"/>
          </p:cNvSpPr>
          <p:nvPr/>
        </p:nvSpPr>
        <p:spPr bwMode="auto">
          <a:xfrm>
            <a:off x="6550025" y="2625725"/>
            <a:ext cx="8540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>
                <a:solidFill>
                  <a:schemeClr val="tx1"/>
                </a:solidFill>
              </a:rPr>
              <a:t>e</a:t>
            </a:r>
            <a:r>
              <a:rPr lang="en-US" i="1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91563" name="Freeform 11"/>
          <p:cNvSpPr>
            <a:spLocks/>
          </p:cNvSpPr>
          <p:nvPr/>
        </p:nvSpPr>
        <p:spPr bwMode="auto">
          <a:xfrm>
            <a:off x="3462338" y="2824163"/>
            <a:ext cx="3071812" cy="2138362"/>
          </a:xfrm>
          <a:custGeom>
            <a:avLst/>
            <a:gdLst/>
            <a:ahLst/>
            <a:cxnLst>
              <a:cxn ang="0">
                <a:pos x="0" y="1917"/>
              </a:cxn>
              <a:cxn ang="0">
                <a:pos x="1376" y="1565"/>
              </a:cxn>
              <a:cxn ang="0">
                <a:pos x="2243" y="0"/>
              </a:cxn>
            </a:cxnLst>
            <a:rect l="0" t="0" r="r" b="b"/>
            <a:pathLst>
              <a:path w="2243" h="1917">
                <a:moveTo>
                  <a:pt x="0" y="1917"/>
                </a:moveTo>
                <a:cubicBezTo>
                  <a:pt x="501" y="1900"/>
                  <a:pt x="1002" y="1884"/>
                  <a:pt x="1376" y="1565"/>
                </a:cubicBezTo>
                <a:cubicBezTo>
                  <a:pt x="1750" y="1246"/>
                  <a:pt x="1996" y="623"/>
                  <a:pt x="224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91564" name="Line 12"/>
          <p:cNvSpPr>
            <a:spLocks noChangeShapeType="1"/>
          </p:cNvSpPr>
          <p:nvPr/>
        </p:nvSpPr>
        <p:spPr bwMode="auto">
          <a:xfrm flipV="1">
            <a:off x="3678238" y="2774950"/>
            <a:ext cx="4217987" cy="3573463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91566" name="Freeform 14"/>
          <p:cNvSpPr>
            <a:spLocks/>
          </p:cNvSpPr>
          <p:nvPr/>
        </p:nvSpPr>
        <p:spPr bwMode="auto">
          <a:xfrm rot="5395631" flipH="1">
            <a:off x="5360988" y="3962400"/>
            <a:ext cx="2382837" cy="2462213"/>
          </a:xfrm>
          <a:custGeom>
            <a:avLst/>
            <a:gdLst/>
            <a:ahLst/>
            <a:cxnLst>
              <a:cxn ang="0">
                <a:pos x="0" y="1917"/>
              </a:cxn>
              <a:cxn ang="0">
                <a:pos x="1376" y="1565"/>
              </a:cxn>
              <a:cxn ang="0">
                <a:pos x="2243" y="0"/>
              </a:cxn>
            </a:cxnLst>
            <a:rect l="0" t="0" r="r" b="b"/>
            <a:pathLst>
              <a:path w="2243" h="1917">
                <a:moveTo>
                  <a:pt x="0" y="1917"/>
                </a:moveTo>
                <a:cubicBezTo>
                  <a:pt x="501" y="1900"/>
                  <a:pt x="1002" y="1884"/>
                  <a:pt x="1376" y="1565"/>
                </a:cubicBezTo>
                <a:cubicBezTo>
                  <a:pt x="1750" y="1246"/>
                  <a:pt x="1996" y="623"/>
                  <a:pt x="224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91568" name="Text Box 16"/>
          <p:cNvSpPr txBox="1">
            <a:spLocks noChangeArrowheads="1"/>
          </p:cNvSpPr>
          <p:nvPr/>
        </p:nvSpPr>
        <p:spPr bwMode="auto">
          <a:xfrm>
            <a:off x="7758113" y="3905250"/>
            <a:ext cx="9763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ln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endParaRPr lang="en-US" i="1" baseline="30000" dirty="0">
              <a:solidFill>
                <a:schemeClr val="tx1"/>
              </a:solidFill>
            </a:endParaRPr>
          </a:p>
        </p:txBody>
      </p:sp>
      <p:sp>
        <p:nvSpPr>
          <p:cNvPr id="791569" name="Text Box 17"/>
          <p:cNvSpPr txBox="1">
            <a:spLocks noChangeArrowheads="1"/>
          </p:cNvSpPr>
          <p:nvPr/>
        </p:nvSpPr>
        <p:spPr bwMode="auto">
          <a:xfrm>
            <a:off x="7859713" y="2573338"/>
            <a:ext cx="7318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endParaRPr lang="en-US" i="1" baseline="30000" dirty="0">
              <a:solidFill>
                <a:schemeClr val="tx1"/>
              </a:solidFill>
            </a:endParaRPr>
          </a:p>
        </p:txBody>
      </p:sp>
      <p:sp>
        <p:nvSpPr>
          <p:cNvPr id="791570" name="Text Box 18"/>
          <p:cNvSpPr txBox="1">
            <a:spLocks noChangeArrowheads="1"/>
          </p:cNvSpPr>
          <p:nvPr/>
        </p:nvSpPr>
        <p:spPr bwMode="auto">
          <a:xfrm>
            <a:off x="1092200" y="2208128"/>
            <a:ext cx="3829050" cy="14219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85000"/>
              <a:buFont typeface="Wingdings" pitchFamily="2" charset="2"/>
              <a:buChar char="u"/>
            </a:pPr>
            <a:r>
              <a:rPr lang="en-US" sz="2400" b="1" dirty="0">
                <a:solidFill>
                  <a:schemeClr val="tx1"/>
                </a:solidFill>
              </a:rPr>
              <a:t>The required graph is the mirror image of the graph of </a:t>
            </a:r>
            <a:r>
              <a:rPr lang="en-US" sz="2400" i="1" dirty="0">
                <a:solidFill>
                  <a:schemeClr val="tx1"/>
                </a:solidFill>
              </a:rPr>
              <a:t>y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i="1" dirty="0">
                <a:solidFill>
                  <a:schemeClr val="tx1"/>
                </a:solidFill>
              </a:rPr>
              <a:t>e</a:t>
            </a:r>
            <a:r>
              <a:rPr lang="en-US" sz="2400" i="1" baseline="30000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tx1"/>
                </a:solidFill>
              </a:rPr>
              <a:t> with respect to the line </a:t>
            </a:r>
            <a:r>
              <a:rPr lang="en-US" sz="2400" i="1" dirty="0">
                <a:solidFill>
                  <a:schemeClr val="tx1"/>
                </a:solidFill>
              </a:rPr>
              <a:t>y </a:t>
            </a:r>
            <a:r>
              <a:rPr lang="en-US" sz="2400" dirty="0">
                <a:solidFill>
                  <a:schemeClr val="tx1"/>
                </a:solidFill>
              </a:rPr>
              <a:t>=</a:t>
            </a:r>
            <a:r>
              <a:rPr lang="en-US" sz="2400" i="1" dirty="0">
                <a:solidFill>
                  <a:schemeClr val="tx1"/>
                </a:solidFill>
              </a:rPr>
              <a:t> x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1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91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1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1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1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91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1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91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91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1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9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9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6" grpId="0"/>
      <p:bldP spid="791557" grpId="0" animBg="1"/>
      <p:bldP spid="791558" grpId="0" animBg="1"/>
      <p:bldP spid="791559" grpId="0"/>
      <p:bldP spid="791560" grpId="0"/>
      <p:bldP spid="791561" grpId="0"/>
      <p:bldP spid="791562" grpId="0"/>
      <p:bldP spid="791563" grpId="0" animBg="1"/>
      <p:bldP spid="791564" grpId="0" animBg="1"/>
      <p:bldP spid="791566" grpId="0" animBg="1"/>
      <p:bldP spid="791568" grpId="0"/>
      <p:bldP spid="79156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9211" y="57944"/>
            <a:ext cx="7881758" cy="1535113"/>
          </a:xfrm>
        </p:spPr>
        <p:txBody>
          <a:bodyPr/>
          <a:lstStyle/>
          <a:p>
            <a:r>
              <a:rPr lang="en-US" dirty="0"/>
              <a:t>Properties Relating </a:t>
            </a:r>
            <a:br>
              <a:rPr lang="en-US" dirty="0"/>
            </a:br>
            <a:r>
              <a:rPr lang="en-US" dirty="0"/>
              <a:t>Exponential and Logarithmic Functions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>
          <a:xfrm>
            <a:off x="1249363" y="2138363"/>
            <a:ext cx="7437437" cy="1865312"/>
          </a:xfrm>
        </p:spPr>
        <p:txBody>
          <a:bodyPr/>
          <a:lstStyle/>
          <a:p>
            <a:pPr>
              <a:tabLst>
                <a:tab pos="2459038" algn="r"/>
                <a:tab pos="2519363" algn="l"/>
                <a:tab pos="3768725" algn="l"/>
              </a:tabLst>
            </a:pPr>
            <a:r>
              <a:rPr lang="en-US" dirty="0"/>
              <a:t>Properties relating </a:t>
            </a:r>
            <a:r>
              <a:rPr lang="en-US" i="1" dirty="0"/>
              <a:t>e</a:t>
            </a:r>
            <a:r>
              <a:rPr lang="en-US" i="1" baseline="30000" dirty="0"/>
              <a:t>x</a:t>
            </a:r>
            <a:r>
              <a:rPr lang="en-US" dirty="0"/>
              <a:t> and ln</a:t>
            </a:r>
            <a:r>
              <a:rPr lang="en-US" i="1" dirty="0"/>
              <a:t> x</a:t>
            </a:r>
            <a:r>
              <a:rPr lang="en-US" dirty="0"/>
              <a:t>: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  <a:tabLst>
                <a:tab pos="2459038" algn="r"/>
                <a:tab pos="2519363" algn="l"/>
                <a:tab pos="3768725" algn="l"/>
              </a:tabLst>
            </a:pPr>
            <a:r>
              <a:rPr lang="en-US" dirty="0"/>
              <a:t>		</a:t>
            </a:r>
            <a:r>
              <a:rPr lang="en-US" b="0" i="1" dirty="0" err="1"/>
              <a:t>e</a:t>
            </a:r>
            <a:r>
              <a:rPr lang="en-US" b="0" baseline="30000" dirty="0" err="1"/>
              <a:t>ln</a:t>
            </a:r>
            <a:r>
              <a:rPr lang="en-US" b="0" baseline="30000" dirty="0"/>
              <a:t> </a:t>
            </a:r>
            <a:r>
              <a:rPr lang="en-US" b="0" i="1" baseline="30000" dirty="0"/>
              <a:t>x</a:t>
            </a:r>
            <a:r>
              <a:rPr lang="en-US" b="0" dirty="0"/>
              <a:t>	= </a:t>
            </a:r>
            <a:r>
              <a:rPr lang="en-US" b="0" i="1" dirty="0"/>
              <a:t>x</a:t>
            </a:r>
            <a:r>
              <a:rPr lang="en-US" b="0" dirty="0"/>
              <a:t>	(</a:t>
            </a:r>
            <a:r>
              <a:rPr lang="en-US" b="0" i="1" dirty="0"/>
              <a:t>x</a:t>
            </a:r>
            <a:r>
              <a:rPr lang="en-US" b="0" dirty="0"/>
              <a:t> &gt; 0)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  <a:tabLst>
                <a:tab pos="2459038" algn="r"/>
                <a:tab pos="2519363" algn="l"/>
                <a:tab pos="3768725" algn="l"/>
              </a:tabLst>
            </a:pPr>
            <a:r>
              <a:rPr lang="en-US" b="0" dirty="0"/>
              <a:t>		ln 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b="0" dirty="0"/>
              <a:t>	= </a:t>
            </a:r>
            <a:r>
              <a:rPr lang="en-US" b="0" i="1" dirty="0"/>
              <a:t>x</a:t>
            </a:r>
            <a:r>
              <a:rPr lang="en-US" b="0" dirty="0"/>
              <a:t>	</a:t>
            </a:r>
            <a:r>
              <a:rPr lang="en-US" sz="2200" b="0" dirty="0"/>
              <a:t>(for any real number </a:t>
            </a:r>
            <a:r>
              <a:rPr lang="en-US" sz="2200" b="0" i="1" dirty="0"/>
              <a:t>x</a:t>
            </a:r>
            <a:r>
              <a:rPr lang="en-US" sz="2200" b="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675" y="63500"/>
            <a:ext cx="2053988" cy="1228725"/>
          </a:xfrm>
        </p:spPr>
        <p:txBody>
          <a:bodyPr/>
          <a:lstStyle/>
          <a:p>
            <a:pPr algn="l"/>
            <a:r>
              <a:rPr lang="en-US" i="1" dirty="0"/>
              <a:t>Example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idx="1"/>
          </p:nvPr>
        </p:nvSpPr>
        <p:spPr>
          <a:xfrm>
            <a:off x="1333500" y="1228725"/>
            <a:ext cx="8229600" cy="5124450"/>
          </a:xfrm>
        </p:spPr>
        <p:txBody>
          <a:bodyPr/>
          <a:lstStyle/>
          <a:p>
            <a:r>
              <a:rPr lang="en-US" dirty="0"/>
              <a:t>The exponential function with base </a:t>
            </a:r>
            <a:r>
              <a:rPr lang="en-US" b="0" dirty="0"/>
              <a:t>2 </a:t>
            </a:r>
            <a:r>
              <a:rPr lang="en-US" dirty="0"/>
              <a:t>is the function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with domain </a:t>
            </a:r>
            <a:r>
              <a:rPr lang="en-US" b="0" dirty="0"/>
              <a:t>(–</a:t>
            </a:r>
            <a:r>
              <a:rPr lang="en-US" b="0" baseline="30000" dirty="0"/>
              <a:t> </a:t>
            </a:r>
            <a:r>
              <a:rPr lang="en-US" b="0" dirty="0">
                <a:sym typeface="Symbol" pitchFamily="18" charset="2"/>
              </a:rPr>
              <a:t>, )</a:t>
            </a:r>
            <a:r>
              <a:rPr lang="en-US" dirty="0">
                <a:sym typeface="Symbol" pitchFamily="18" charset="2"/>
              </a:rPr>
              <a:t>. </a:t>
            </a:r>
          </a:p>
          <a:p>
            <a:r>
              <a:rPr lang="en-US" dirty="0">
                <a:sym typeface="Symbol" pitchFamily="18" charset="2"/>
              </a:rPr>
              <a:t>The values of </a:t>
            </a:r>
            <a:r>
              <a:rPr lang="en-US" b="0" i="1" dirty="0">
                <a:sym typeface="Symbol" pitchFamily="18" charset="2"/>
              </a:rPr>
              <a:t>f</a:t>
            </a:r>
            <a:r>
              <a:rPr lang="en-US" b="0" dirty="0">
                <a:sym typeface="Symbol" pitchFamily="18" charset="2"/>
              </a:rPr>
              <a:t>(</a:t>
            </a:r>
            <a:r>
              <a:rPr lang="en-US" b="0" i="1" dirty="0">
                <a:sym typeface="Symbol" pitchFamily="18" charset="2"/>
              </a:rPr>
              <a:t>x</a:t>
            </a:r>
            <a:r>
              <a:rPr lang="en-US" b="0" dirty="0"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for selected values of</a:t>
            </a:r>
            <a:r>
              <a:rPr lang="en-US" b="0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follow:</a:t>
            </a:r>
          </a:p>
        </p:txBody>
      </p:sp>
      <p:graphicFrame>
        <p:nvGraphicFramePr>
          <p:cNvPr id="724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467449"/>
              </p:ext>
            </p:extLst>
          </p:nvPr>
        </p:nvGraphicFramePr>
        <p:xfrm>
          <a:off x="3902075" y="1695450"/>
          <a:ext cx="127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48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1695450"/>
                        <a:ext cx="12700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9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402909"/>
              </p:ext>
            </p:extLst>
          </p:nvPr>
        </p:nvGraphicFramePr>
        <p:xfrm>
          <a:off x="3395663" y="3454400"/>
          <a:ext cx="106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49" name="Equation" r:id="rId6" imgW="533160" imgH="203040" progId="Equation.DSMT4">
                  <p:embed/>
                </p:oleObj>
              </mc:Choice>
              <mc:Fallback>
                <p:oleObj name="Equation" r:id="rId6" imgW="533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3454400"/>
                        <a:ext cx="10668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9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095217"/>
              </p:ext>
            </p:extLst>
          </p:nvPr>
        </p:nvGraphicFramePr>
        <p:xfrm>
          <a:off x="3178175" y="4324350"/>
          <a:ext cx="1295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50" name="Equation" r:id="rId8" imgW="647640" imgH="431640" progId="Equation.DSMT4">
                  <p:embed/>
                </p:oleObj>
              </mc:Choice>
              <mc:Fallback>
                <p:oleObj name="Equation" r:id="rId8" imgW="64764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324350"/>
                        <a:ext cx="1295400" cy="863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0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005649"/>
              </p:ext>
            </p:extLst>
          </p:nvPr>
        </p:nvGraphicFramePr>
        <p:xfrm>
          <a:off x="4483100" y="3251200"/>
          <a:ext cx="965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51" name="Equation" r:id="rId10" imgW="482400" imgH="393480" progId="Equation.DSMT4">
                  <p:embed/>
                </p:oleObj>
              </mc:Choice>
              <mc:Fallback>
                <p:oleObj name="Equation" r:id="rId10" imgW="4824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51200"/>
                        <a:ext cx="9652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0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243832"/>
              </p:ext>
            </p:extLst>
          </p:nvPr>
        </p:nvGraphicFramePr>
        <p:xfrm>
          <a:off x="4495800" y="4344988"/>
          <a:ext cx="2133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52" name="Equation" r:id="rId12" imgW="1066680" imgH="406080" progId="Equation.DSMT4">
                  <p:embed/>
                </p:oleObj>
              </mc:Choice>
              <mc:Fallback>
                <p:oleObj name="Equation" r:id="rId12" imgW="106668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44988"/>
                        <a:ext cx="2133600" cy="8128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2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72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5675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idx="1"/>
          </p:nvPr>
        </p:nvSpPr>
        <p:spPr>
          <a:xfrm>
            <a:off x="1320800" y="793111"/>
            <a:ext cx="8229600" cy="5318125"/>
          </a:xfrm>
        </p:spPr>
        <p:txBody>
          <a:bodyPr/>
          <a:lstStyle/>
          <a:p>
            <a:r>
              <a:rPr lang="en-US" dirty="0"/>
              <a:t>Solve the equation  </a:t>
            </a:r>
            <a:r>
              <a:rPr lang="en-US" b="0" dirty="0"/>
              <a:t>2</a:t>
            </a:r>
            <a:r>
              <a:rPr lang="en-US" b="0" i="1" dirty="0"/>
              <a:t>e</a:t>
            </a:r>
            <a:r>
              <a:rPr lang="en-US" b="0" i="1" baseline="30000" dirty="0"/>
              <a:t>x</a:t>
            </a:r>
            <a:r>
              <a:rPr lang="en-US" b="0" baseline="30000" dirty="0"/>
              <a:t> + 2</a:t>
            </a:r>
            <a:r>
              <a:rPr lang="en-US" b="0" dirty="0"/>
              <a:t> = 5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Divide both sides of the equation by </a:t>
            </a:r>
            <a:r>
              <a:rPr lang="en-US" b="0" dirty="0"/>
              <a:t>2</a:t>
            </a:r>
            <a:r>
              <a:rPr lang="en-US" dirty="0"/>
              <a:t> to obtain: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Take the natural logarithm of each side of the equation and solve:</a:t>
            </a:r>
          </a:p>
        </p:txBody>
      </p:sp>
      <p:graphicFrame>
        <p:nvGraphicFramePr>
          <p:cNvPr id="794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106605"/>
              </p:ext>
            </p:extLst>
          </p:nvPr>
        </p:nvGraphicFramePr>
        <p:xfrm>
          <a:off x="3683000" y="2298700"/>
          <a:ext cx="1752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646" name="Equation" r:id="rId4" imgW="876240" imgH="393480" progId="Equation.DSMT4">
                  <p:embed/>
                </p:oleObj>
              </mc:Choice>
              <mc:Fallback>
                <p:oleObj name="Equation" r:id="rId4" imgW="8762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298700"/>
                        <a:ext cx="1752600" cy="787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749761"/>
              </p:ext>
            </p:extLst>
          </p:nvPr>
        </p:nvGraphicFramePr>
        <p:xfrm>
          <a:off x="2905125" y="3821113"/>
          <a:ext cx="29210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647" name="Equation" r:id="rId6" imgW="1460160" imgH="1117440" progId="Equation.DSMT4">
                  <p:embed/>
                </p:oleObj>
              </mc:Choice>
              <mc:Fallback>
                <p:oleObj name="Equation" r:id="rId6" imgW="1460160" imgH="1117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3821113"/>
                        <a:ext cx="2921000" cy="2235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5675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idx="1"/>
          </p:nvPr>
        </p:nvSpPr>
        <p:spPr>
          <a:xfrm>
            <a:off x="1480782" y="955675"/>
            <a:ext cx="8229600" cy="5318125"/>
          </a:xfrm>
        </p:spPr>
        <p:txBody>
          <a:bodyPr/>
          <a:lstStyle/>
          <a:p>
            <a:r>
              <a:rPr lang="en-US" dirty="0"/>
              <a:t>Solve the equation  </a:t>
            </a:r>
            <a:r>
              <a:rPr lang="en-US" b="0" dirty="0"/>
              <a:t>5 ln </a:t>
            </a:r>
            <a:r>
              <a:rPr lang="en-US" b="0" i="1" dirty="0"/>
              <a:t>x </a:t>
            </a:r>
            <a:r>
              <a:rPr lang="en-US" b="0" dirty="0"/>
              <a:t>+ 3 = 0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Add  </a:t>
            </a:r>
            <a:r>
              <a:rPr lang="en-US" b="0" dirty="0"/>
              <a:t>–</a:t>
            </a:r>
            <a:r>
              <a:rPr lang="en-US" b="0" baseline="30000" dirty="0"/>
              <a:t> </a:t>
            </a:r>
            <a:r>
              <a:rPr lang="en-US" b="0" dirty="0"/>
              <a:t>3</a:t>
            </a:r>
            <a:r>
              <a:rPr lang="en-US" dirty="0"/>
              <a:t> to both sides of the equation and then divide both sides of the equation by </a:t>
            </a:r>
            <a:r>
              <a:rPr lang="en-US" b="0" dirty="0"/>
              <a:t>5</a:t>
            </a:r>
            <a:r>
              <a:rPr lang="en-US" dirty="0"/>
              <a:t> to obtain: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and so:</a:t>
            </a:r>
          </a:p>
        </p:txBody>
      </p:sp>
      <p:graphicFrame>
        <p:nvGraphicFramePr>
          <p:cNvPr id="797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969193"/>
              </p:ext>
            </p:extLst>
          </p:nvPr>
        </p:nvGraphicFramePr>
        <p:xfrm>
          <a:off x="3987800" y="2741613"/>
          <a:ext cx="226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18" name="Equation" r:id="rId4" imgW="1130040" imgH="609480" progId="Equation.DSMT4">
                  <p:embed/>
                </p:oleObj>
              </mc:Choice>
              <mc:Fallback>
                <p:oleObj name="Equation" r:id="rId4" imgW="113004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2741613"/>
                        <a:ext cx="2260600" cy="1219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7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709320"/>
              </p:ext>
            </p:extLst>
          </p:nvPr>
        </p:nvGraphicFramePr>
        <p:xfrm>
          <a:off x="4127500" y="4605338"/>
          <a:ext cx="1346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19" name="Equation" r:id="rId6" imgW="672840" imgH="685800" progId="Equation.DSMT4">
                  <p:embed/>
                </p:oleObj>
              </mc:Choice>
              <mc:Fallback>
                <p:oleObj name="Equation" r:id="rId6" imgW="67284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4605338"/>
                        <a:ext cx="1346200" cy="1371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9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9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5940" y="0"/>
            <a:ext cx="8229600" cy="1076325"/>
          </a:xfrm>
        </p:spPr>
        <p:txBody>
          <a:bodyPr/>
          <a:lstStyle/>
          <a:p>
            <a:r>
              <a:rPr lang="en-US" i="1" dirty="0"/>
              <a:t>Applied Example:</a:t>
            </a:r>
            <a:r>
              <a:rPr lang="en-US" dirty="0"/>
              <a:t> Growth of  Bacteria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idx="1"/>
          </p:nvPr>
        </p:nvSpPr>
        <p:spPr>
          <a:xfrm>
            <a:off x="1125940" y="1106867"/>
            <a:ext cx="8154538" cy="5735637"/>
          </a:xfrm>
        </p:spPr>
        <p:txBody>
          <a:bodyPr/>
          <a:lstStyle/>
          <a:p>
            <a:pPr marL="457200" indent="-457200"/>
            <a:r>
              <a:rPr lang="en-US" dirty="0"/>
              <a:t>In a laboratory, the number of bacteria in a culture grows according to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Wingdings" pitchFamily="2" charset="2"/>
              <a:buNone/>
            </a:pPr>
            <a:r>
              <a:rPr lang="en-US" dirty="0"/>
              <a:t>	where </a:t>
            </a:r>
            <a:r>
              <a:rPr lang="en-US" b="0" i="1" dirty="0"/>
              <a:t>Q</a:t>
            </a:r>
            <a:r>
              <a:rPr lang="en-US" b="0" baseline="-25000" dirty="0"/>
              <a:t>0</a:t>
            </a:r>
            <a:r>
              <a:rPr lang="en-US" dirty="0"/>
              <a:t> denotes the number of bacteria initially present in the culture, </a:t>
            </a:r>
            <a:r>
              <a:rPr lang="en-US" b="0" i="1" dirty="0"/>
              <a:t>k</a:t>
            </a:r>
            <a:r>
              <a:rPr lang="en-US" dirty="0"/>
              <a:t> is a constant determined by the strain of bacteria under consideration, and </a:t>
            </a:r>
            <a:r>
              <a:rPr lang="en-US" b="0" i="1" dirty="0"/>
              <a:t>t</a:t>
            </a:r>
            <a:r>
              <a:rPr lang="en-US" dirty="0"/>
              <a:t> is the elapsed time measured in hours.</a:t>
            </a:r>
          </a:p>
          <a:p>
            <a:pPr marL="457200" indent="-457200"/>
            <a:r>
              <a:rPr lang="en-US" dirty="0"/>
              <a:t>Suppose </a:t>
            </a:r>
            <a:r>
              <a:rPr lang="en-US" b="0" dirty="0"/>
              <a:t>10,000 </a:t>
            </a:r>
            <a:r>
              <a:rPr lang="en-US" dirty="0"/>
              <a:t>bacteria are present initially in the culture and </a:t>
            </a:r>
            <a:r>
              <a:rPr lang="en-US" b="0" dirty="0"/>
              <a:t>60,000</a:t>
            </a:r>
            <a:r>
              <a:rPr lang="en-US" dirty="0"/>
              <a:t> present two hours later.</a:t>
            </a:r>
          </a:p>
          <a:p>
            <a:pPr marL="457200" indent="-457200"/>
            <a:r>
              <a:rPr lang="en-US" dirty="0"/>
              <a:t>How many bacteria will there be in the culture at the end of four </a:t>
            </a:r>
            <a:r>
              <a:rPr lang="en-US" dirty="0" smtClean="0"/>
              <a:t>hours?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  <p:graphicFrame>
        <p:nvGraphicFramePr>
          <p:cNvPr id="961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108909"/>
              </p:ext>
            </p:extLst>
          </p:nvPr>
        </p:nvGraphicFramePr>
        <p:xfrm>
          <a:off x="3938588" y="1798638"/>
          <a:ext cx="1524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549" name="Equation" r:id="rId4" imgW="761760" imgH="241200" progId="Equation.DSMT4">
                  <p:embed/>
                </p:oleObj>
              </mc:Choice>
              <mc:Fallback>
                <p:oleObj name="Equation" r:id="rId4" imgW="7617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1798638"/>
                        <a:ext cx="1524000" cy="482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997" y="0"/>
            <a:ext cx="8229600" cy="1076325"/>
          </a:xfrm>
        </p:spPr>
        <p:txBody>
          <a:bodyPr/>
          <a:lstStyle/>
          <a:p>
            <a:r>
              <a:rPr lang="en-US" i="1" dirty="0"/>
              <a:t>Applied Example:</a:t>
            </a:r>
            <a:r>
              <a:rPr lang="en-US" dirty="0"/>
              <a:t> Growth of  Bacteria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idx="1"/>
          </p:nvPr>
        </p:nvSpPr>
        <p:spPr>
          <a:xfrm>
            <a:off x="1213643" y="700799"/>
            <a:ext cx="8564563" cy="5938837"/>
          </a:xfrm>
        </p:spPr>
        <p:txBody>
          <a:bodyPr/>
          <a:lstStyle/>
          <a:p>
            <a:pPr marL="404813" indent="-404813"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pPr marL="404813" indent="-404813"/>
            <a:r>
              <a:rPr lang="en-US" dirty="0"/>
              <a:t>We are given that </a:t>
            </a:r>
            <a:r>
              <a:rPr lang="en-US" b="0" i="1" dirty="0"/>
              <a:t>Q</a:t>
            </a:r>
            <a:r>
              <a:rPr lang="en-US" b="0" dirty="0"/>
              <a:t>(0) = </a:t>
            </a:r>
            <a:r>
              <a:rPr lang="en-US" b="0" i="1" dirty="0"/>
              <a:t>Q</a:t>
            </a:r>
            <a:r>
              <a:rPr lang="en-US" b="0" baseline="-25000" dirty="0"/>
              <a:t>0</a:t>
            </a:r>
            <a:r>
              <a:rPr lang="en-US" b="0" dirty="0"/>
              <a:t> = 10,000</a:t>
            </a:r>
            <a:r>
              <a:rPr lang="en-US" dirty="0"/>
              <a:t>, so </a:t>
            </a:r>
            <a:r>
              <a:rPr lang="en-US" b="0" i="1" dirty="0"/>
              <a:t>Q</a:t>
            </a:r>
            <a:r>
              <a:rPr lang="en-US" b="0" dirty="0"/>
              <a:t>(</a:t>
            </a:r>
            <a:r>
              <a:rPr lang="en-US" b="0" i="1" dirty="0"/>
              <a:t>t</a:t>
            </a:r>
            <a:r>
              <a:rPr lang="en-US" b="0" dirty="0"/>
              <a:t>) = 10,000</a:t>
            </a:r>
            <a:r>
              <a:rPr lang="en-US" b="0" i="1" dirty="0"/>
              <a:t>e</a:t>
            </a:r>
            <a:r>
              <a:rPr lang="en-US" b="0" i="1" baseline="30000" dirty="0"/>
              <a:t>kt</a:t>
            </a:r>
            <a:r>
              <a:rPr lang="en-US" dirty="0"/>
              <a:t>.</a:t>
            </a:r>
          </a:p>
          <a:p>
            <a:pPr marL="404813" indent="-404813"/>
            <a:r>
              <a:rPr lang="en-US" dirty="0"/>
              <a:t>At </a:t>
            </a:r>
            <a:r>
              <a:rPr lang="en-US" b="0" i="1" dirty="0"/>
              <a:t>t</a:t>
            </a:r>
            <a:r>
              <a:rPr lang="en-US" b="0" dirty="0"/>
              <a:t> = 2</a:t>
            </a:r>
            <a:r>
              <a:rPr lang="en-US" dirty="0"/>
              <a:t> there are </a:t>
            </a:r>
            <a:r>
              <a:rPr lang="en-US" b="0" dirty="0"/>
              <a:t>60,000 </a:t>
            </a:r>
            <a:r>
              <a:rPr lang="en-US" dirty="0"/>
              <a:t>bacteria, so </a:t>
            </a:r>
            <a:r>
              <a:rPr lang="en-US" b="0" i="1" dirty="0"/>
              <a:t>Q</a:t>
            </a:r>
            <a:r>
              <a:rPr lang="en-US" b="0" dirty="0"/>
              <a:t>(2) = 60,000</a:t>
            </a:r>
            <a:r>
              <a:rPr lang="en-US" dirty="0"/>
              <a:t>, thus:</a:t>
            </a:r>
          </a:p>
          <a:p>
            <a:pPr marL="404813" indent="-404813">
              <a:buFont typeface="Wingdings" pitchFamily="2" charset="2"/>
              <a:buNone/>
            </a:pPr>
            <a:endParaRPr lang="en-US" dirty="0"/>
          </a:p>
          <a:p>
            <a:pPr marL="404813" indent="-404813">
              <a:buFont typeface="Wingdings" pitchFamily="2" charset="2"/>
              <a:buNone/>
            </a:pPr>
            <a:endParaRPr lang="en-US" dirty="0"/>
          </a:p>
          <a:p>
            <a:pPr marL="404813" indent="-404813">
              <a:buFont typeface="Wingdings" pitchFamily="2" charset="2"/>
              <a:buNone/>
            </a:pPr>
            <a:endParaRPr lang="en-US" dirty="0"/>
          </a:p>
          <a:p>
            <a:pPr marL="404813" indent="-404813"/>
            <a:r>
              <a:rPr lang="en-US" dirty="0"/>
              <a:t>Taking the natural logarithm on both sides we get:</a:t>
            </a:r>
          </a:p>
          <a:p>
            <a:pPr marL="404813" indent="-404813">
              <a:buFont typeface="Wingdings" pitchFamily="2" charset="2"/>
              <a:buNone/>
            </a:pPr>
            <a:endParaRPr lang="en-US" dirty="0"/>
          </a:p>
          <a:p>
            <a:pPr marL="404813" indent="-404813">
              <a:buFont typeface="Wingdings" pitchFamily="2" charset="2"/>
              <a:buNone/>
            </a:pPr>
            <a:endParaRPr lang="en-US" dirty="0"/>
          </a:p>
          <a:p>
            <a:pPr marL="404813" indent="-404813">
              <a:lnSpc>
                <a:spcPct val="130000"/>
              </a:lnSpc>
              <a:buFont typeface="Wingdings" pitchFamily="2" charset="2"/>
              <a:buNone/>
            </a:pPr>
            <a:endParaRPr lang="en-US" dirty="0"/>
          </a:p>
          <a:p>
            <a:pPr marL="404813" indent="-404813"/>
            <a:r>
              <a:rPr lang="en-US" dirty="0"/>
              <a:t>So, the number of bacteria present at any time </a:t>
            </a:r>
            <a:r>
              <a:rPr lang="en-US" b="0" i="1" dirty="0"/>
              <a:t>t</a:t>
            </a:r>
            <a:r>
              <a:rPr lang="en-US" dirty="0"/>
              <a:t> is given by:</a:t>
            </a:r>
          </a:p>
        </p:txBody>
      </p:sp>
      <p:graphicFrame>
        <p:nvGraphicFramePr>
          <p:cNvPr id="9635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810234"/>
              </p:ext>
            </p:extLst>
          </p:nvPr>
        </p:nvGraphicFramePr>
        <p:xfrm>
          <a:off x="3340100" y="2539289"/>
          <a:ext cx="2463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15" name="Equation" r:id="rId4" imgW="1231560" imgH="609480" progId="Equation.DSMT4">
                  <p:embed/>
                </p:oleObj>
              </mc:Choice>
              <mc:Fallback>
                <p:oleObj name="Equation" r:id="rId4" imgW="123156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2539289"/>
                        <a:ext cx="2463800" cy="1219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35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175311"/>
              </p:ext>
            </p:extLst>
          </p:nvPr>
        </p:nvGraphicFramePr>
        <p:xfrm>
          <a:off x="3616324" y="4521556"/>
          <a:ext cx="1879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16" name="Equation" r:id="rId6" imgW="939600" imgH="660240" progId="Equation.DSMT4">
                  <p:embed/>
                </p:oleObj>
              </mc:Choice>
              <mc:Fallback>
                <p:oleObj name="Equation" r:id="rId6" imgW="9396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4" y="4521556"/>
                        <a:ext cx="1879600" cy="13208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35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701555"/>
              </p:ext>
            </p:extLst>
          </p:nvPr>
        </p:nvGraphicFramePr>
        <p:xfrm>
          <a:off x="3616324" y="6285351"/>
          <a:ext cx="248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17" name="Equation" r:id="rId8" imgW="1244520" imgH="228600" progId="Equation.DSMT4">
                  <p:embed/>
                </p:oleObj>
              </mc:Choice>
              <mc:Fallback>
                <p:oleObj name="Equation" r:id="rId8" imgW="12445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4" y="6285351"/>
                        <a:ext cx="2489200" cy="457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6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6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6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236" y="0"/>
            <a:ext cx="8229600" cy="1076325"/>
          </a:xfrm>
        </p:spPr>
        <p:txBody>
          <a:bodyPr/>
          <a:lstStyle/>
          <a:p>
            <a:r>
              <a:rPr lang="en-US" i="1" dirty="0"/>
              <a:t>Applied Example:</a:t>
            </a:r>
            <a:r>
              <a:rPr lang="en-US" dirty="0"/>
              <a:t> Growth of  Bacteria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idx="1"/>
          </p:nvPr>
        </p:nvSpPr>
        <p:spPr>
          <a:xfrm>
            <a:off x="1494430" y="919163"/>
            <a:ext cx="8229600" cy="5938837"/>
          </a:xfrm>
        </p:spPr>
        <p:txBody>
          <a:bodyPr/>
          <a:lstStyle/>
          <a:p>
            <a:pPr marL="396875" indent="-396875"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pPr marL="396875" indent="-396875"/>
            <a:r>
              <a:rPr lang="en-US" dirty="0"/>
              <a:t>At the end of four hours (</a:t>
            </a:r>
            <a:r>
              <a:rPr lang="en-US" b="0" i="1" dirty="0"/>
              <a:t>t</a:t>
            </a:r>
            <a:r>
              <a:rPr lang="en-US" b="0" dirty="0"/>
              <a:t> = 4</a:t>
            </a:r>
            <a:r>
              <a:rPr lang="en-US" dirty="0"/>
              <a:t>), there will be</a:t>
            </a:r>
          </a:p>
          <a:p>
            <a:pPr marL="396875" indent="-396875">
              <a:buSzTx/>
              <a:buFont typeface="Wingdings" pitchFamily="2" charset="2"/>
              <a:buNone/>
            </a:pPr>
            <a:endParaRPr lang="en-US" dirty="0"/>
          </a:p>
          <a:p>
            <a:pPr marL="396875" indent="-396875">
              <a:lnSpc>
                <a:spcPct val="130000"/>
              </a:lnSpc>
              <a:buSzTx/>
              <a:buFont typeface="Wingdings" pitchFamily="2" charset="2"/>
              <a:buNone/>
            </a:pPr>
            <a:endParaRPr lang="en-US" dirty="0"/>
          </a:p>
          <a:p>
            <a:pPr marL="396875" indent="-396875">
              <a:buSzTx/>
              <a:buFont typeface="Wingdings" pitchFamily="2" charset="2"/>
              <a:buNone/>
            </a:pPr>
            <a:r>
              <a:rPr lang="en-US" dirty="0"/>
              <a:t>	or </a:t>
            </a:r>
            <a:r>
              <a:rPr lang="en-US" b="0" dirty="0"/>
              <a:t>360,029</a:t>
            </a:r>
            <a:r>
              <a:rPr lang="en-US" dirty="0"/>
              <a:t> bacteria.</a:t>
            </a:r>
          </a:p>
        </p:txBody>
      </p:sp>
      <p:graphicFrame>
        <p:nvGraphicFramePr>
          <p:cNvPr id="965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110651"/>
              </p:ext>
            </p:extLst>
          </p:nvPr>
        </p:nvGraphicFramePr>
        <p:xfrm>
          <a:off x="3432175" y="1876425"/>
          <a:ext cx="271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47" name="Equation" r:id="rId4" imgW="1358640" imgH="457200" progId="Equation.DSMT4">
                  <p:embed/>
                </p:oleObj>
              </mc:Choice>
              <mc:Fallback>
                <p:oleObj name="Equation" r:id="rId4" imgW="135864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876425"/>
                        <a:ext cx="2717800" cy="914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Laws of Exponents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idx="1"/>
          </p:nvPr>
        </p:nvSpPr>
        <p:spPr>
          <a:xfrm>
            <a:off x="1471613" y="1530350"/>
            <a:ext cx="6353175" cy="4860925"/>
          </a:xfrm>
        </p:spPr>
        <p:txBody>
          <a:bodyPr/>
          <a:lstStyle/>
          <a:p>
            <a:pPr marL="396875" indent="-396875"/>
            <a:r>
              <a:rPr lang="en-US" dirty="0"/>
              <a:t>Let </a:t>
            </a:r>
            <a:r>
              <a:rPr lang="en-US" b="0" i="1" dirty="0"/>
              <a:t>a</a:t>
            </a:r>
            <a:r>
              <a:rPr lang="en-US" dirty="0"/>
              <a:t> and </a:t>
            </a:r>
            <a:r>
              <a:rPr lang="en-US" b="0" i="1" dirty="0"/>
              <a:t>b</a:t>
            </a:r>
            <a:r>
              <a:rPr lang="en-US" dirty="0"/>
              <a:t> be positive numbers and let </a:t>
            </a:r>
            <a:r>
              <a:rPr lang="en-US" b="0" i="1" dirty="0"/>
              <a:t>x</a:t>
            </a:r>
            <a:r>
              <a:rPr lang="en-US" dirty="0"/>
              <a:t> and</a:t>
            </a:r>
            <a:r>
              <a:rPr lang="en-US" b="0" i="1" dirty="0"/>
              <a:t> y</a:t>
            </a:r>
            <a:r>
              <a:rPr lang="en-US" dirty="0"/>
              <a:t> be real numbers. Then,</a:t>
            </a:r>
          </a:p>
          <a:p>
            <a:pPr marL="2058988" lvl="1" indent="-438150">
              <a:lnSpc>
                <a:spcPct val="160000"/>
              </a:lnSpc>
              <a:buFont typeface="Arial Unicode MS" pitchFamily="34" charset="-128"/>
              <a:buAutoNum type="arabicPeriod"/>
            </a:pPr>
            <a:r>
              <a:rPr lang="en-US" dirty="0"/>
              <a:t> </a:t>
            </a:r>
          </a:p>
          <a:p>
            <a:pPr marL="2058988" lvl="1" indent="-438150">
              <a:lnSpc>
                <a:spcPct val="200000"/>
              </a:lnSpc>
              <a:buFont typeface="Arial Unicode MS" pitchFamily="34" charset="-128"/>
              <a:buAutoNum type="arabicPeriod"/>
            </a:pPr>
            <a:r>
              <a:rPr lang="en-US" dirty="0"/>
              <a:t> </a:t>
            </a:r>
          </a:p>
          <a:p>
            <a:pPr marL="2058988" lvl="1" indent="-438150">
              <a:lnSpc>
                <a:spcPct val="200000"/>
              </a:lnSpc>
              <a:buFont typeface="Arial Unicode MS" pitchFamily="34" charset="-128"/>
              <a:buAutoNum type="arabicPeriod"/>
            </a:pPr>
            <a:r>
              <a:rPr lang="en-US" dirty="0"/>
              <a:t> </a:t>
            </a:r>
          </a:p>
          <a:p>
            <a:pPr marL="2058988" lvl="1" indent="-438150">
              <a:lnSpc>
                <a:spcPct val="180000"/>
              </a:lnSpc>
              <a:buFont typeface="Arial Unicode MS" pitchFamily="34" charset="-128"/>
              <a:buAutoNum type="arabicPeriod"/>
            </a:pPr>
            <a:r>
              <a:rPr lang="en-US" dirty="0"/>
              <a:t> </a:t>
            </a:r>
          </a:p>
          <a:p>
            <a:pPr marL="2058988" lvl="1" indent="-438150">
              <a:lnSpc>
                <a:spcPct val="220000"/>
              </a:lnSpc>
              <a:buFont typeface="Arial Unicode MS" pitchFamily="34" charset="-128"/>
              <a:buAutoNum type="arabicPeriod"/>
            </a:pPr>
            <a:r>
              <a:rPr lang="en-US" dirty="0"/>
              <a:t> </a:t>
            </a:r>
          </a:p>
        </p:txBody>
      </p:sp>
      <p:graphicFrame>
        <p:nvGraphicFramePr>
          <p:cNvPr id="7270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293630"/>
              </p:ext>
            </p:extLst>
          </p:nvPr>
        </p:nvGraphicFramePr>
        <p:xfrm>
          <a:off x="3571875" y="2501900"/>
          <a:ext cx="1600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96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501900"/>
                        <a:ext cx="1600200" cy="406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525571"/>
              </p:ext>
            </p:extLst>
          </p:nvPr>
        </p:nvGraphicFramePr>
        <p:xfrm>
          <a:off x="3590925" y="304165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97" name="Equation" r:id="rId6" imgW="609480" imgH="419040" progId="Equation.DSMT4">
                  <p:embed/>
                </p:oleObj>
              </mc:Choice>
              <mc:Fallback>
                <p:oleObj name="Equation" r:id="rId6" imgW="6094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041650"/>
                        <a:ext cx="1219200" cy="838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861219"/>
              </p:ext>
            </p:extLst>
          </p:nvPr>
        </p:nvGraphicFramePr>
        <p:xfrm>
          <a:off x="3563938" y="3937000"/>
          <a:ext cx="139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98" name="Equation" r:id="rId8" imgW="698400" imgH="304560" progId="Equation.DSMT4">
                  <p:embed/>
                </p:oleObj>
              </mc:Choice>
              <mc:Fallback>
                <p:oleObj name="Equation" r:id="rId8" imgW="69840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937000"/>
                        <a:ext cx="1397000" cy="6096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444120"/>
              </p:ext>
            </p:extLst>
          </p:nvPr>
        </p:nvGraphicFramePr>
        <p:xfrm>
          <a:off x="3554413" y="4670425"/>
          <a:ext cx="1600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99" name="Equation" r:id="rId10" imgW="799920" imgH="279360" progId="Equation.DSMT4">
                  <p:embed/>
                </p:oleObj>
              </mc:Choice>
              <mc:Fallback>
                <p:oleObj name="Equation" r:id="rId10" imgW="7999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670425"/>
                        <a:ext cx="1600200" cy="5588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941536"/>
              </p:ext>
            </p:extLst>
          </p:nvPr>
        </p:nvGraphicFramePr>
        <p:xfrm>
          <a:off x="3571875" y="5291138"/>
          <a:ext cx="139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0" name="Equation" r:id="rId12" imgW="698400" imgH="457200" progId="Equation.DSMT4">
                  <p:embed/>
                </p:oleObj>
              </mc:Choice>
              <mc:Fallback>
                <p:oleObj name="Equation" r:id="rId12" imgW="6984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-4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291138"/>
                        <a:ext cx="1397000" cy="914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7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7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7078" y="0"/>
            <a:ext cx="2378075" cy="1350963"/>
          </a:xfrm>
        </p:spPr>
        <p:txBody>
          <a:bodyPr/>
          <a:lstStyle/>
          <a:p>
            <a:pPr algn="l"/>
            <a:r>
              <a:rPr lang="en-US" i="1" dirty="0"/>
              <a:t>Examples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>
          <a:xfrm>
            <a:off x="1337078" y="1112838"/>
            <a:ext cx="7192774" cy="5135562"/>
          </a:xfrm>
        </p:spPr>
        <p:txBody>
          <a:bodyPr/>
          <a:lstStyle/>
          <a:p>
            <a:r>
              <a:rPr lang="en-US" dirty="0"/>
              <a:t>Let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2</a:t>
            </a:r>
            <a:r>
              <a:rPr lang="en-US" b="0" baseline="50000" dirty="0"/>
              <a:t>2</a:t>
            </a:r>
            <a:r>
              <a:rPr lang="en-US" b="0" i="1" baseline="50000" dirty="0"/>
              <a:t>x</a:t>
            </a:r>
            <a:r>
              <a:rPr lang="en-US" b="0" baseline="50000" dirty="0"/>
              <a:t> – 1</a:t>
            </a:r>
            <a:r>
              <a:rPr lang="en-US" dirty="0"/>
              <a:t>. Find the value of </a:t>
            </a:r>
            <a:r>
              <a:rPr lang="en-US" b="0" i="1" dirty="0"/>
              <a:t>x</a:t>
            </a:r>
            <a:r>
              <a:rPr lang="en-US" dirty="0"/>
              <a:t> for which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16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We want to solve the equation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b="0" dirty="0"/>
              <a:t>2</a:t>
            </a:r>
            <a:r>
              <a:rPr lang="en-US" b="0" baseline="50000" dirty="0"/>
              <a:t>2</a:t>
            </a:r>
            <a:r>
              <a:rPr lang="en-US" b="0" i="1" baseline="50000" dirty="0"/>
              <a:t>x</a:t>
            </a:r>
            <a:r>
              <a:rPr lang="en-US" b="0" baseline="50000" dirty="0"/>
              <a:t> – 1</a:t>
            </a:r>
            <a:r>
              <a:rPr lang="en-US" b="0" baseline="30000" dirty="0"/>
              <a:t> </a:t>
            </a:r>
            <a:r>
              <a:rPr lang="en-US" b="0" dirty="0"/>
              <a:t>= 16 = 2</a:t>
            </a:r>
            <a:r>
              <a:rPr lang="en-US" b="0" baseline="50000" dirty="0"/>
              <a:t>4</a:t>
            </a:r>
          </a:p>
          <a:p>
            <a:pPr>
              <a:lnSpc>
                <a:spcPct val="120000"/>
              </a:lnSpc>
            </a:pPr>
            <a:r>
              <a:rPr lang="en-US" dirty="0"/>
              <a:t>But this equation holds if and only if 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b="0" dirty="0"/>
              <a:t>2</a:t>
            </a:r>
            <a:r>
              <a:rPr lang="en-US" b="0" i="1" dirty="0"/>
              <a:t>x</a:t>
            </a:r>
            <a:r>
              <a:rPr lang="en-US" b="0" dirty="0"/>
              <a:t> – 1 = 4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giving </a:t>
            </a:r>
            <a:r>
              <a:rPr lang="en-US" b="0" i="1" dirty="0"/>
              <a:t>x</a:t>
            </a:r>
            <a:r>
              <a:rPr lang="en-US" b="0" dirty="0"/>
              <a:t> =      </a:t>
            </a:r>
            <a:r>
              <a:rPr lang="en-US" dirty="0"/>
              <a:t>.</a:t>
            </a:r>
          </a:p>
        </p:txBody>
      </p:sp>
      <p:graphicFrame>
        <p:nvGraphicFramePr>
          <p:cNvPr id="7290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525"/>
              </p:ext>
            </p:extLst>
          </p:nvPr>
        </p:nvGraphicFramePr>
        <p:xfrm>
          <a:off x="3235397" y="4224503"/>
          <a:ext cx="3095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03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10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97" y="4224503"/>
                        <a:ext cx="30956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2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idx="1"/>
          </p:nvPr>
        </p:nvSpPr>
        <p:spPr>
          <a:xfrm>
            <a:off x="1397308" y="1208373"/>
            <a:ext cx="7289492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2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First, recall that the domain of this function is the set of  real numbers.</a:t>
            </a:r>
          </a:p>
          <a:p>
            <a:r>
              <a:rPr lang="en-US" dirty="0"/>
              <a:t>Next, putting </a:t>
            </a:r>
            <a:r>
              <a:rPr lang="en-US" b="0" i="1" dirty="0"/>
              <a:t>x</a:t>
            </a:r>
            <a:r>
              <a:rPr lang="en-US" b="0" dirty="0"/>
              <a:t> = 0</a:t>
            </a:r>
            <a:r>
              <a:rPr lang="en-US" dirty="0"/>
              <a:t> gives </a:t>
            </a:r>
            <a:r>
              <a:rPr lang="en-US" b="0" i="1" dirty="0"/>
              <a:t>y</a:t>
            </a:r>
            <a:r>
              <a:rPr lang="en-US" b="0" dirty="0"/>
              <a:t> = 2</a:t>
            </a:r>
            <a:r>
              <a:rPr lang="en-US" b="0" baseline="30000" dirty="0"/>
              <a:t>0</a:t>
            </a:r>
            <a:r>
              <a:rPr lang="en-US" b="0" dirty="0"/>
              <a:t> = 1</a:t>
            </a:r>
            <a:r>
              <a:rPr lang="en-US" dirty="0"/>
              <a:t>, which is the </a:t>
            </a:r>
            <a:r>
              <a:rPr lang="en-US" b="0" i="1" dirty="0"/>
              <a:t>y</a:t>
            </a:r>
            <a:r>
              <a:rPr lang="en-US" b="0" dirty="0"/>
              <a:t>-intercept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(There is no </a:t>
            </a:r>
            <a:r>
              <a:rPr lang="en-US" b="0" i="1" dirty="0"/>
              <a:t>x</a:t>
            </a:r>
            <a:r>
              <a:rPr lang="en-US" b="0" dirty="0"/>
              <a:t>-intercept</a:t>
            </a:r>
            <a:r>
              <a:rPr lang="en-US" dirty="0"/>
              <a:t>, since there is no value of </a:t>
            </a:r>
            <a:r>
              <a:rPr lang="en-US" b="0" i="1" dirty="0"/>
              <a:t>x</a:t>
            </a:r>
            <a:r>
              <a:rPr lang="en-US" dirty="0"/>
              <a:t> for       which </a:t>
            </a:r>
            <a:r>
              <a:rPr lang="en-US" b="0" i="1" dirty="0"/>
              <a:t>y</a:t>
            </a:r>
            <a:r>
              <a:rPr lang="en-US" b="0" dirty="0"/>
              <a:t> = 0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/>
              <a:t>Examples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>
          <a:xfrm>
            <a:off x="1322387" y="1128603"/>
            <a:ext cx="7821613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2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Now, consider a few values for </a:t>
            </a:r>
            <a:r>
              <a:rPr lang="en-US" b="0" i="1" dirty="0"/>
              <a:t>x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</a:t>
            </a:r>
            <a:r>
              <a:rPr lang="en-US" b="0" dirty="0"/>
              <a:t>2</a:t>
            </a:r>
            <a:r>
              <a:rPr lang="en-US" b="0" i="1" baseline="30000" dirty="0"/>
              <a:t>x</a:t>
            </a:r>
            <a:r>
              <a:rPr lang="en-US" dirty="0"/>
              <a:t> approaches zero as </a:t>
            </a:r>
            <a:r>
              <a:rPr lang="en-US" b="0" i="1" dirty="0"/>
              <a:t>x</a:t>
            </a:r>
            <a:r>
              <a:rPr lang="en-US" dirty="0"/>
              <a:t> decreases without bound:</a:t>
            </a:r>
          </a:p>
          <a:p>
            <a:pPr lvl="1"/>
            <a:r>
              <a:rPr lang="en-US" dirty="0"/>
              <a:t>There is a horizontal asymptote at </a:t>
            </a:r>
            <a:r>
              <a:rPr lang="en-US" b="0" i="1" dirty="0"/>
              <a:t>y</a:t>
            </a:r>
            <a:r>
              <a:rPr lang="en-US" b="0" dirty="0"/>
              <a:t> = 0</a:t>
            </a:r>
            <a:r>
              <a:rPr lang="en-US" dirty="0"/>
              <a:t>.</a:t>
            </a:r>
          </a:p>
          <a:p>
            <a:r>
              <a:rPr lang="en-US" dirty="0"/>
              <a:t>Furthermore, </a:t>
            </a:r>
            <a:r>
              <a:rPr lang="en-US" b="0" dirty="0"/>
              <a:t>2</a:t>
            </a:r>
            <a:r>
              <a:rPr lang="en-US" b="0" i="1" baseline="30000" dirty="0"/>
              <a:t>x</a:t>
            </a:r>
            <a:r>
              <a:rPr lang="en-US" dirty="0"/>
              <a:t> increases without bound when </a:t>
            </a:r>
            <a:r>
              <a:rPr lang="en-US" b="0" i="1" dirty="0"/>
              <a:t>x</a:t>
            </a:r>
            <a:r>
              <a:rPr lang="en-US" dirty="0"/>
              <a:t> increases without bound.</a:t>
            </a:r>
          </a:p>
          <a:p>
            <a:r>
              <a:rPr lang="en-US" dirty="0"/>
              <a:t>Thus, the range of </a:t>
            </a:r>
            <a:r>
              <a:rPr lang="en-US" b="0" i="1" dirty="0"/>
              <a:t>f</a:t>
            </a:r>
            <a:r>
              <a:rPr lang="en-US" dirty="0"/>
              <a:t> is the interval </a:t>
            </a:r>
            <a:r>
              <a:rPr lang="en-US" b="0" dirty="0"/>
              <a:t>(0, </a:t>
            </a:r>
            <a:r>
              <a:rPr lang="en-US" b="0" dirty="0">
                <a:sym typeface="Symbol" pitchFamily="18" charset="2"/>
              </a:rPr>
              <a:t>)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7352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15917"/>
              </p:ext>
            </p:extLst>
          </p:nvPr>
        </p:nvGraphicFramePr>
        <p:xfrm>
          <a:off x="1322387" y="2909038"/>
          <a:ext cx="7558088" cy="898525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5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0963"/>
          </a:xfrm>
        </p:spPr>
        <p:txBody>
          <a:bodyPr/>
          <a:lstStyle/>
          <a:p>
            <a:r>
              <a:rPr lang="en-US" i="1" dirty="0"/>
              <a:t>Examples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>
          <a:xfrm>
            <a:off x="1329069" y="1087438"/>
            <a:ext cx="6927827" cy="5135562"/>
          </a:xfrm>
        </p:spPr>
        <p:txBody>
          <a:bodyPr/>
          <a:lstStyle/>
          <a:p>
            <a:r>
              <a:rPr lang="en-US" dirty="0"/>
              <a:t>Sketch the graph of the exponential function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2</a:t>
            </a:r>
            <a:r>
              <a:rPr lang="en-US" b="0" i="1" baseline="30000" dirty="0"/>
              <a:t>x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Solution</a:t>
            </a:r>
          </a:p>
          <a:p>
            <a:r>
              <a:rPr lang="en-US" dirty="0"/>
              <a:t>Finally, sketch the graph:</a:t>
            </a:r>
          </a:p>
        </p:txBody>
      </p:sp>
      <p:sp>
        <p:nvSpPr>
          <p:cNvPr id="733217" name="Line 33"/>
          <p:cNvSpPr>
            <a:spLocks noChangeShapeType="1"/>
          </p:cNvSpPr>
          <p:nvPr/>
        </p:nvSpPr>
        <p:spPr bwMode="auto">
          <a:xfrm flipV="1">
            <a:off x="4368800" y="2944813"/>
            <a:ext cx="0" cy="340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33218" name="Line 34"/>
          <p:cNvSpPr>
            <a:spLocks noChangeShapeType="1"/>
          </p:cNvSpPr>
          <p:nvPr/>
        </p:nvSpPr>
        <p:spPr bwMode="auto">
          <a:xfrm flipV="1">
            <a:off x="2163763" y="5861050"/>
            <a:ext cx="448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33219" name="Text Box 35"/>
          <p:cNvSpPr txBox="1">
            <a:spLocks noChangeArrowheads="1"/>
          </p:cNvSpPr>
          <p:nvPr/>
        </p:nvSpPr>
        <p:spPr bwMode="auto">
          <a:xfrm>
            <a:off x="6578412" y="5661145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33220" name="Text Box 36"/>
          <p:cNvSpPr txBox="1">
            <a:spLocks noChangeArrowheads="1"/>
          </p:cNvSpPr>
          <p:nvPr/>
        </p:nvSpPr>
        <p:spPr bwMode="auto">
          <a:xfrm>
            <a:off x="4389438" y="2703513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33221" name="Text Box 37"/>
          <p:cNvSpPr txBox="1">
            <a:spLocks noChangeArrowheads="1"/>
          </p:cNvSpPr>
          <p:nvPr/>
        </p:nvSpPr>
        <p:spPr bwMode="auto">
          <a:xfrm>
            <a:off x="1752600" y="5856288"/>
            <a:ext cx="4900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57200" algn="r"/>
                <a:tab pos="1143000" algn="r"/>
                <a:tab pos="1828800" algn="r"/>
                <a:tab pos="2514600" algn="ctr"/>
                <a:tab pos="3200400" algn="l"/>
                <a:tab pos="3886200" algn="l"/>
                <a:tab pos="4572000" algn="l"/>
              </a:tabLst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	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2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 		 	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</a:p>
        </p:txBody>
      </p:sp>
      <p:sp>
        <p:nvSpPr>
          <p:cNvPr id="733222" name="Text Box 38"/>
          <p:cNvSpPr txBox="1">
            <a:spLocks noChangeArrowheads="1"/>
          </p:cNvSpPr>
          <p:nvPr/>
        </p:nvSpPr>
        <p:spPr bwMode="auto">
          <a:xfrm>
            <a:off x="3927475" y="3062288"/>
            <a:ext cx="450850" cy="15175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  <a:p>
            <a:pPr algn="r">
              <a:lnSpc>
                <a:spcPct val="4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33230" name="Freeform 46"/>
          <p:cNvSpPr>
            <a:spLocks/>
          </p:cNvSpPr>
          <p:nvPr/>
        </p:nvSpPr>
        <p:spPr bwMode="auto">
          <a:xfrm>
            <a:off x="2260600" y="3159125"/>
            <a:ext cx="3576638" cy="2616200"/>
          </a:xfrm>
          <a:custGeom>
            <a:avLst/>
            <a:gdLst/>
            <a:ahLst/>
            <a:cxnLst>
              <a:cxn ang="0">
                <a:pos x="0" y="1648"/>
              </a:cxn>
              <a:cxn ang="0">
                <a:pos x="1322" y="1284"/>
              </a:cxn>
              <a:cxn ang="0">
                <a:pos x="2253" y="0"/>
              </a:cxn>
            </a:cxnLst>
            <a:rect l="0" t="0" r="r" b="b"/>
            <a:pathLst>
              <a:path w="2253" h="1648">
                <a:moveTo>
                  <a:pt x="0" y="1648"/>
                </a:moveTo>
                <a:cubicBezTo>
                  <a:pt x="473" y="1603"/>
                  <a:pt x="946" y="1559"/>
                  <a:pt x="1322" y="1284"/>
                </a:cubicBezTo>
                <a:cubicBezTo>
                  <a:pt x="1698" y="1009"/>
                  <a:pt x="1975" y="504"/>
                  <a:pt x="225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733231" name="Text Box 47"/>
          <p:cNvSpPr txBox="1">
            <a:spLocks noChangeArrowheads="1"/>
          </p:cNvSpPr>
          <p:nvPr/>
        </p:nvSpPr>
        <p:spPr bwMode="auto">
          <a:xfrm>
            <a:off x="5710238" y="3251200"/>
            <a:ext cx="15446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 = 2</a:t>
            </a:r>
            <a:r>
              <a:rPr lang="en-US" i="1" baseline="30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97BEB-D4D3-456D-A81B-C4D6F13BE7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3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3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3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3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3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3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3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3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3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3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3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3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33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3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33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3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217" grpId="0" animBg="1"/>
      <p:bldP spid="733218" grpId="0" animBg="1"/>
      <p:bldP spid="733219" grpId="0"/>
      <p:bldP spid="733220" grpId="0"/>
      <p:bldP spid="733221" grpId="0"/>
      <p:bldP spid="733222" grpId="0"/>
      <p:bldP spid="733230" grpId="0" animBg="1"/>
      <p:bldP spid="733231" grpId="0"/>
    </p:bldLst>
  </p:timing>
</p:sld>
</file>

<file path=ppt/theme/theme1.xml><?xml version="1.0" encoding="utf-8"?>
<a:theme xmlns:a="http://schemas.openxmlformats.org/drawingml/2006/main" name="Theme1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BE644523-91F6-43A1-8B45-A852794FD23B}" vid="{59C3031D-BA4C-4A8E-991B-20C14CF408C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51037</TotalTime>
  <Words>1379</Words>
  <Application>Microsoft Office PowerPoint</Application>
  <PresentationFormat>On-screen Show (4:3)</PresentationFormat>
  <Paragraphs>398</Paragraphs>
  <Slides>44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 Unicode MS</vt:lpstr>
      <vt:lpstr>Arial</vt:lpstr>
      <vt:lpstr>cmr12</vt:lpstr>
      <vt:lpstr>Symbol</vt:lpstr>
      <vt:lpstr>Times New Roman</vt:lpstr>
      <vt:lpstr>Wingdings</vt:lpstr>
      <vt:lpstr>Theme1</vt:lpstr>
      <vt:lpstr>Equation</vt:lpstr>
      <vt:lpstr>PowerPoint Presentation</vt:lpstr>
      <vt:lpstr>Exponential Function</vt:lpstr>
      <vt:lpstr>Example</vt:lpstr>
      <vt:lpstr>Example</vt:lpstr>
      <vt:lpstr>Laws of Exponents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Properties of Exponential Functions</vt:lpstr>
      <vt:lpstr>The Base e</vt:lpstr>
      <vt:lpstr>Examples</vt:lpstr>
      <vt:lpstr>Examples</vt:lpstr>
      <vt:lpstr>Examples</vt:lpstr>
      <vt:lpstr>Examples</vt:lpstr>
      <vt:lpstr>PowerPoint Presentation</vt:lpstr>
      <vt:lpstr>Logarithms</vt:lpstr>
      <vt:lpstr>Examples</vt:lpstr>
      <vt:lpstr>Examples</vt:lpstr>
      <vt:lpstr>Examples</vt:lpstr>
      <vt:lpstr>Logarithmic Notation</vt:lpstr>
      <vt:lpstr>Laws of Logarithms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Logarithmic Function</vt:lpstr>
      <vt:lpstr>Properties of Logarithmic Functions</vt:lpstr>
      <vt:lpstr>Example</vt:lpstr>
      <vt:lpstr>Properties Relating  Exponential and Logarithmic Functions</vt:lpstr>
      <vt:lpstr>Examples</vt:lpstr>
      <vt:lpstr>Examples</vt:lpstr>
      <vt:lpstr>Applied Example: Growth of  Bacteria</vt:lpstr>
      <vt:lpstr>Applied Example: Growth of  Bacteria</vt:lpstr>
      <vt:lpstr>Applied Example: Growth of  Bacteria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FHM</cp:lastModifiedBy>
  <cp:revision>678</cp:revision>
  <cp:lastPrinted>2018-01-23T11:38:20Z</cp:lastPrinted>
  <dcterms:created xsi:type="dcterms:W3CDTF">2007-09-02T01:21:41Z</dcterms:created>
  <dcterms:modified xsi:type="dcterms:W3CDTF">2018-01-24T10:13:04Z</dcterms:modified>
</cp:coreProperties>
</file>